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Default Extension="svg" ContentType="image/sv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5001" r:id="rId2"/>
    <p:sldId id="5035" r:id="rId3"/>
    <p:sldId id="5029" r:id="rId4"/>
    <p:sldId id="5036" r:id="rId5"/>
    <p:sldId id="5037" r:id="rId6"/>
    <p:sldId id="5056" r:id="rId7"/>
    <p:sldId id="5048" r:id="rId8"/>
    <p:sldId id="5046" r:id="rId9"/>
    <p:sldId id="5040" r:id="rId10"/>
    <p:sldId id="5058" r:id="rId11"/>
    <p:sldId id="4982" r:id="rId12"/>
  </p:sldIdLst>
  <p:sldSz cx="9144000" cy="5143500" type="screen16x9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687D1A94-E4E1-49E0-808C-134BE995E2ED}">
          <p14:sldIdLst>
            <p14:sldId id="5001"/>
            <p14:sldId id="5035"/>
          </p14:sldIdLst>
        </p14:section>
        <p14:section name="Раздел без заголовка" id="{7F751F9E-334C-4AEC-A298-CF62E2616D70}">
          <p14:sldIdLst>
            <p14:sldId id="5029"/>
            <p14:sldId id="5036"/>
            <p14:sldId id="5037"/>
            <p14:sldId id="5056"/>
            <p14:sldId id="5048"/>
            <p14:sldId id="5046"/>
            <p14:sldId id="5040"/>
            <p14:sldId id="5058"/>
            <p14:sldId id="4982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7" pos="7491" userDrawn="1">
          <p15:clr>
            <a:srgbClr val="A4A3A4"/>
          </p15:clr>
        </p15:guide>
        <p15:guide id="8" orient="horz" pos="1620">
          <p15:clr>
            <a:srgbClr val="A4A3A4"/>
          </p15:clr>
        </p15:guide>
        <p15:guide id="9" pos="5618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0" clrIdx="0">
    <p:extLst>
      <p:ext uri="{19B8F6BF-5375-455C-9EA6-DF929625EA0E}">
        <p15:presenceInfo xmlns=""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2F2F2"/>
    <a:srgbClr val="CBCACB"/>
    <a:srgbClr val="F65437"/>
    <a:srgbClr val="E6E6E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3636" autoAdjust="0"/>
    <p:restoredTop sz="96318" autoAdjust="0"/>
  </p:normalViewPr>
  <p:slideViewPr>
    <p:cSldViewPr snapToGrid="0" showGuides="1">
      <p:cViewPr>
        <p:scale>
          <a:sx n="110" d="100"/>
          <a:sy n="110" d="100"/>
        </p:scale>
        <p:origin x="-72" y="-72"/>
      </p:cViewPr>
      <p:guideLst>
        <p:guide orient="horz" pos="2160"/>
        <p:guide orient="horz" pos="1620"/>
        <p:guide pos="7491"/>
        <p:guide pos="561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 showGuides="1">
      <p:cViewPr varScale="1">
        <p:scale>
          <a:sx n="86" d="100"/>
          <a:sy n="86" d="100"/>
        </p:scale>
        <p:origin x="3762" y="54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0B5007-01C5-4E2B-9DFB-AA147BF42A99}" type="doc">
      <dgm:prSet loTypeId="urn:microsoft.com/office/officeart/2005/8/layout/list1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0692DB71-B695-4513-86F2-FF9D653D7808}">
      <dgm:prSet phldrT="[Текст]" custT="1"/>
      <dgm:spPr/>
      <dgm:t>
        <a:bodyPr/>
        <a:lstStyle/>
        <a:p>
          <a:r>
            <a:rPr lang="ru-RU" sz="1800" b="0" u="none" dirty="0" smtClean="0">
              <a:solidFill>
                <a:schemeClr val="accent2"/>
              </a:solidFill>
            </a:rPr>
            <a:t>При квалификации ситуации и определении конкретных мер руководствоваться следующим</a:t>
          </a:r>
          <a:endParaRPr lang="ru-RU" sz="1600" b="0" u="none" dirty="0"/>
        </a:p>
      </dgm:t>
    </dgm:pt>
    <dgm:pt modelId="{8F7A238C-7605-4976-B22E-9CBA8AEC02C1}" type="parTrans" cxnId="{4A2BB2C2-C195-421A-8A11-236DB2390001}">
      <dgm:prSet/>
      <dgm:spPr/>
      <dgm:t>
        <a:bodyPr/>
        <a:lstStyle/>
        <a:p>
          <a:endParaRPr lang="ru-RU" b="1"/>
        </a:p>
      </dgm:t>
    </dgm:pt>
    <dgm:pt modelId="{7670BF09-089C-48EB-812E-713F41B1492F}" type="sibTrans" cxnId="{4A2BB2C2-C195-421A-8A11-236DB2390001}">
      <dgm:prSet/>
      <dgm:spPr/>
      <dgm:t>
        <a:bodyPr/>
        <a:lstStyle/>
        <a:p>
          <a:endParaRPr lang="ru-RU" b="1"/>
        </a:p>
      </dgm:t>
    </dgm:pt>
    <dgm:pt modelId="{232A030F-AB03-40A4-A805-1BBE4451DCCA}">
      <dgm:prSet phldrT="[Текст]" custT="1"/>
      <dgm:spPr/>
      <dgm:t>
        <a:bodyPr/>
        <a:lstStyle/>
        <a:p>
          <a:pPr algn="l"/>
          <a:r>
            <a:rPr lang="ru-RU" sz="1600" b="1" u="sng" dirty="0" smtClean="0"/>
            <a:t>Установление лиц</a:t>
          </a:r>
          <a:r>
            <a:rPr lang="ru-RU" sz="1600" b="1" dirty="0" smtClean="0"/>
            <a:t>, с которыми связана личная заинтересованность (ЛЗ)</a:t>
          </a:r>
          <a:endParaRPr lang="ru-RU" sz="1600" b="1" dirty="0"/>
        </a:p>
      </dgm:t>
    </dgm:pt>
    <dgm:pt modelId="{EF817997-5F5F-4323-B8C4-D3B30C1DBF89}" type="parTrans" cxnId="{9CE901C9-5EAF-44C0-AE52-E834A690D772}">
      <dgm:prSet/>
      <dgm:spPr/>
      <dgm:t>
        <a:bodyPr/>
        <a:lstStyle/>
        <a:p>
          <a:endParaRPr lang="ru-RU" b="1"/>
        </a:p>
      </dgm:t>
    </dgm:pt>
    <dgm:pt modelId="{32C379C3-3731-4DBE-B5D7-5A17DE3B727B}" type="sibTrans" cxnId="{9CE901C9-5EAF-44C0-AE52-E834A690D772}">
      <dgm:prSet/>
      <dgm:spPr/>
      <dgm:t>
        <a:bodyPr/>
        <a:lstStyle/>
        <a:p>
          <a:endParaRPr lang="ru-RU" b="1"/>
        </a:p>
      </dgm:t>
    </dgm:pt>
    <dgm:pt modelId="{36140CB7-E04F-412E-BA35-9544D3DD84FE}">
      <dgm:prSet phldrT="[Текст]" custT="1"/>
      <dgm:spPr/>
      <dgm:t>
        <a:bodyPr/>
        <a:lstStyle/>
        <a:p>
          <a:r>
            <a:rPr lang="ru-RU" sz="1600" b="1" dirty="0" smtClean="0"/>
            <a:t>При наличии </a:t>
          </a:r>
          <a:r>
            <a:rPr lang="ru-RU" sz="1600" b="1" u="sng" dirty="0" smtClean="0"/>
            <a:t>факта</a:t>
          </a:r>
          <a:r>
            <a:rPr lang="ru-RU" sz="1600" b="1" dirty="0" smtClean="0"/>
            <a:t> конфликта интересов – определение меры ответственности</a:t>
          </a:r>
          <a:endParaRPr lang="ru-RU" sz="1600" b="1" dirty="0"/>
        </a:p>
      </dgm:t>
    </dgm:pt>
    <dgm:pt modelId="{FE5E4682-405E-4B6B-9F4E-7E262AB65F9F}" type="sibTrans" cxnId="{7F3324C1-B060-4913-8A4C-1D5C5F8663D4}">
      <dgm:prSet/>
      <dgm:spPr/>
      <dgm:t>
        <a:bodyPr/>
        <a:lstStyle/>
        <a:p>
          <a:endParaRPr lang="ru-RU" b="1"/>
        </a:p>
      </dgm:t>
    </dgm:pt>
    <dgm:pt modelId="{3D154A31-CE68-461A-8304-59628D2567E7}" type="parTrans" cxnId="{7F3324C1-B060-4913-8A4C-1D5C5F8663D4}">
      <dgm:prSet/>
      <dgm:spPr/>
      <dgm:t>
        <a:bodyPr/>
        <a:lstStyle/>
        <a:p>
          <a:endParaRPr lang="ru-RU" b="1"/>
        </a:p>
      </dgm:t>
    </dgm:pt>
    <dgm:pt modelId="{AE2F936E-51A6-4D69-AF6B-70B77B1C5ECC}">
      <dgm:prSet custT="1"/>
      <dgm:spPr/>
      <dgm:t>
        <a:bodyPr/>
        <a:lstStyle/>
        <a:p>
          <a:r>
            <a:rPr lang="ru-RU" sz="1600" b="1" u="sng" dirty="0" smtClean="0"/>
            <a:t>Наличие</a:t>
          </a:r>
          <a:r>
            <a:rPr lang="ru-RU" sz="1600" b="1" dirty="0" smtClean="0"/>
            <a:t> соответствующих полномочий</a:t>
          </a:r>
          <a:endParaRPr lang="ru-RU" sz="1600" b="1" dirty="0"/>
        </a:p>
      </dgm:t>
    </dgm:pt>
    <dgm:pt modelId="{0655D5F7-3E34-47FD-8D64-5EA8AA19591D}" type="parTrans" cxnId="{8C7A430C-4E41-4756-B9AD-B1CD42C222C2}">
      <dgm:prSet/>
      <dgm:spPr/>
      <dgm:t>
        <a:bodyPr/>
        <a:lstStyle/>
        <a:p>
          <a:endParaRPr lang="ru-RU"/>
        </a:p>
      </dgm:t>
    </dgm:pt>
    <dgm:pt modelId="{4B339629-1E2B-4728-ABE9-0CC71EB02AC6}" type="sibTrans" cxnId="{8C7A430C-4E41-4756-B9AD-B1CD42C222C2}">
      <dgm:prSet/>
      <dgm:spPr/>
      <dgm:t>
        <a:bodyPr/>
        <a:lstStyle/>
        <a:p>
          <a:endParaRPr lang="ru-RU"/>
        </a:p>
      </dgm:t>
    </dgm:pt>
    <dgm:pt modelId="{CF7C7111-A7BF-4DC7-A353-E098A24674E5}">
      <dgm:prSet custT="1"/>
      <dgm:spPr/>
      <dgm:t>
        <a:bodyPr/>
        <a:lstStyle/>
        <a:p>
          <a:r>
            <a:rPr lang="ru-RU" sz="1600" b="1" u="sng" dirty="0" smtClean="0"/>
            <a:t>Анализ</a:t>
          </a:r>
          <a:r>
            <a:rPr lang="ru-RU" sz="1600" b="1" dirty="0" smtClean="0"/>
            <a:t> возможности влияния ЛЗ на исполнение обязанностей</a:t>
          </a:r>
          <a:endParaRPr lang="ru-RU" sz="1600" b="1" dirty="0"/>
        </a:p>
      </dgm:t>
    </dgm:pt>
    <dgm:pt modelId="{F55BF25C-3B54-4AD9-81ED-D641F1C7EADB}" type="parTrans" cxnId="{5BF1B1AE-CC5F-4ADC-A2FF-415C6DA8BAEF}">
      <dgm:prSet/>
      <dgm:spPr/>
      <dgm:t>
        <a:bodyPr/>
        <a:lstStyle/>
        <a:p>
          <a:endParaRPr lang="ru-RU"/>
        </a:p>
      </dgm:t>
    </dgm:pt>
    <dgm:pt modelId="{F244E763-C45B-4CF4-874F-EA7251D443AE}" type="sibTrans" cxnId="{5BF1B1AE-CC5F-4ADC-A2FF-415C6DA8BAEF}">
      <dgm:prSet/>
      <dgm:spPr/>
      <dgm:t>
        <a:bodyPr/>
        <a:lstStyle/>
        <a:p>
          <a:endParaRPr lang="ru-RU"/>
        </a:p>
      </dgm:t>
    </dgm:pt>
    <dgm:pt modelId="{2CB95A60-ECD5-421E-9913-A2CA20500D19}" type="pres">
      <dgm:prSet presAssocID="{020B5007-01C5-4E2B-9DFB-AA147BF42A9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35FF978-A862-44E9-BCD6-D9323367A9A3}" type="pres">
      <dgm:prSet presAssocID="{0692DB71-B695-4513-86F2-FF9D653D7808}" presName="parentLin" presStyleCnt="0"/>
      <dgm:spPr/>
    </dgm:pt>
    <dgm:pt modelId="{52D8AD82-54AD-4B10-B957-EDE302F30C12}" type="pres">
      <dgm:prSet presAssocID="{0692DB71-B695-4513-86F2-FF9D653D7808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E2470BAF-D242-4D96-9BB7-7CB54EF859E3}" type="pres">
      <dgm:prSet presAssocID="{0692DB71-B695-4513-86F2-FF9D653D7808}" presName="parentText" presStyleLbl="node1" presStyleIdx="0" presStyleCnt="5" custScaleX="142149" custScaleY="11864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2C0B0E-1DD2-4B27-AEB3-4D9160E036CB}" type="pres">
      <dgm:prSet presAssocID="{0692DB71-B695-4513-86F2-FF9D653D7808}" presName="negativeSpace" presStyleCnt="0"/>
      <dgm:spPr/>
    </dgm:pt>
    <dgm:pt modelId="{60885F6B-B643-44A5-B8D2-9AD25AFB54A4}" type="pres">
      <dgm:prSet presAssocID="{0692DB71-B695-4513-86F2-FF9D653D7808}" presName="childText" presStyleLbl="conFgAcc1" presStyleIdx="0" presStyleCnt="5">
        <dgm:presLayoutVars>
          <dgm:bulletEnabled val="1"/>
        </dgm:presLayoutVars>
      </dgm:prSet>
      <dgm:spPr/>
    </dgm:pt>
    <dgm:pt modelId="{F1EEA607-F3B6-4858-A417-B48555BD748D}" type="pres">
      <dgm:prSet presAssocID="{7670BF09-089C-48EB-812E-713F41B1492F}" presName="spaceBetweenRectangles" presStyleCnt="0"/>
      <dgm:spPr/>
    </dgm:pt>
    <dgm:pt modelId="{AEB85941-B72A-483D-83E0-EC88B406BEB1}" type="pres">
      <dgm:prSet presAssocID="{232A030F-AB03-40A4-A805-1BBE4451DCCA}" presName="parentLin" presStyleCnt="0"/>
      <dgm:spPr/>
    </dgm:pt>
    <dgm:pt modelId="{63159F06-DF11-41A5-A5BE-CDADB9108745}" type="pres">
      <dgm:prSet presAssocID="{232A030F-AB03-40A4-A805-1BBE4451DCCA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3C27DBA8-00A9-463D-BAF3-77C896C9CEE2}" type="pres">
      <dgm:prSet presAssocID="{232A030F-AB03-40A4-A805-1BBE4451DCCA}" presName="parentText" presStyleLbl="node1" presStyleIdx="1" presStyleCnt="5" custScaleX="125401" custLinFactX="21843" custLinFactNeighborX="100000" custLinFactNeighborY="509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D537BA-B15D-4A30-ADBB-9EA9919FE051}" type="pres">
      <dgm:prSet presAssocID="{232A030F-AB03-40A4-A805-1BBE4451DCCA}" presName="negativeSpace" presStyleCnt="0"/>
      <dgm:spPr/>
    </dgm:pt>
    <dgm:pt modelId="{B77E53EA-3EF3-4B8F-9FAA-55F024F83660}" type="pres">
      <dgm:prSet presAssocID="{232A030F-AB03-40A4-A805-1BBE4451DCCA}" presName="childText" presStyleLbl="conFgAcc1" presStyleIdx="1" presStyleCnt="5">
        <dgm:presLayoutVars>
          <dgm:bulletEnabled val="1"/>
        </dgm:presLayoutVars>
      </dgm:prSet>
      <dgm:spPr/>
    </dgm:pt>
    <dgm:pt modelId="{030736F2-D636-42B9-9D53-7E46289E529E}" type="pres">
      <dgm:prSet presAssocID="{32C379C3-3731-4DBE-B5D7-5A17DE3B727B}" presName="spaceBetweenRectangles" presStyleCnt="0"/>
      <dgm:spPr/>
    </dgm:pt>
    <dgm:pt modelId="{CCCD7738-D180-4341-9F7C-D515D891D0FE}" type="pres">
      <dgm:prSet presAssocID="{AE2F936E-51A6-4D69-AF6B-70B77B1C5ECC}" presName="parentLin" presStyleCnt="0"/>
      <dgm:spPr/>
    </dgm:pt>
    <dgm:pt modelId="{B95D5A2C-FBFA-4A0D-8D80-FC30C5C24CAF}" type="pres">
      <dgm:prSet presAssocID="{AE2F936E-51A6-4D69-AF6B-70B77B1C5ECC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44C66C29-4975-49A0-82C4-F5C65583FD6C}" type="pres">
      <dgm:prSet presAssocID="{AE2F936E-51A6-4D69-AF6B-70B77B1C5ECC}" presName="parentText" presStyleLbl="node1" presStyleIdx="2" presStyleCnt="5" custScaleX="125522" custLinFactX="27751" custLinFactNeighborX="100000" custLinFactNeighborY="127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150758-C643-4B2E-BECD-AEEDCCEA83A5}" type="pres">
      <dgm:prSet presAssocID="{AE2F936E-51A6-4D69-AF6B-70B77B1C5ECC}" presName="negativeSpace" presStyleCnt="0"/>
      <dgm:spPr/>
    </dgm:pt>
    <dgm:pt modelId="{513ED2BB-845E-4BB5-816A-353874B14378}" type="pres">
      <dgm:prSet presAssocID="{AE2F936E-51A6-4D69-AF6B-70B77B1C5ECC}" presName="childText" presStyleLbl="conFgAcc1" presStyleIdx="2" presStyleCnt="5">
        <dgm:presLayoutVars>
          <dgm:bulletEnabled val="1"/>
        </dgm:presLayoutVars>
      </dgm:prSet>
      <dgm:spPr/>
    </dgm:pt>
    <dgm:pt modelId="{29D0A449-D879-46FD-B8BE-100D735B8411}" type="pres">
      <dgm:prSet presAssocID="{4B339629-1E2B-4728-ABE9-0CC71EB02AC6}" presName="spaceBetweenRectangles" presStyleCnt="0"/>
      <dgm:spPr/>
    </dgm:pt>
    <dgm:pt modelId="{19AB8BB2-86B0-461D-8599-1F3C334C34FF}" type="pres">
      <dgm:prSet presAssocID="{CF7C7111-A7BF-4DC7-A353-E098A24674E5}" presName="parentLin" presStyleCnt="0"/>
      <dgm:spPr/>
    </dgm:pt>
    <dgm:pt modelId="{FEB6C3F2-BA8D-4EBB-9B58-53B07057A5AE}" type="pres">
      <dgm:prSet presAssocID="{CF7C7111-A7BF-4DC7-A353-E098A24674E5}" presName="parentLeftMargin" presStyleLbl="node1" presStyleIdx="2" presStyleCnt="5" custScaleX="125522" custLinFactX="27751" custLinFactNeighborX="100000" custLinFactNeighborY="1274"/>
      <dgm:spPr/>
      <dgm:t>
        <a:bodyPr/>
        <a:lstStyle/>
        <a:p>
          <a:endParaRPr lang="ru-RU"/>
        </a:p>
      </dgm:t>
    </dgm:pt>
    <dgm:pt modelId="{D17F7F7D-6356-4C60-9E8F-7B39866F46BB}" type="pres">
      <dgm:prSet presAssocID="{CF7C7111-A7BF-4DC7-A353-E098A24674E5}" presName="parentText" presStyleLbl="node1" presStyleIdx="3" presStyleCnt="5" custScaleX="125046" custLinFactX="25487" custLinFactNeighborX="100000" custLinFactNeighborY="-722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03E09F-2B53-4A77-91DB-F582B1CA2D13}" type="pres">
      <dgm:prSet presAssocID="{CF7C7111-A7BF-4DC7-A353-E098A24674E5}" presName="negativeSpace" presStyleCnt="0"/>
      <dgm:spPr/>
    </dgm:pt>
    <dgm:pt modelId="{7D87A973-9385-4EC7-B30D-1EB857EA5B95}" type="pres">
      <dgm:prSet presAssocID="{CF7C7111-A7BF-4DC7-A353-E098A24674E5}" presName="childText" presStyleLbl="conFgAcc1" presStyleIdx="3" presStyleCnt="5">
        <dgm:presLayoutVars>
          <dgm:bulletEnabled val="1"/>
        </dgm:presLayoutVars>
      </dgm:prSet>
      <dgm:spPr/>
    </dgm:pt>
    <dgm:pt modelId="{F83EB31F-2104-4D19-B9A4-A9F110EA64A4}" type="pres">
      <dgm:prSet presAssocID="{F244E763-C45B-4CF4-874F-EA7251D443AE}" presName="spaceBetweenRectangles" presStyleCnt="0"/>
      <dgm:spPr/>
    </dgm:pt>
    <dgm:pt modelId="{4F27FB2C-36B3-4640-9D30-4598166DA506}" type="pres">
      <dgm:prSet presAssocID="{36140CB7-E04F-412E-BA35-9544D3DD84FE}" presName="parentLin" presStyleCnt="0"/>
      <dgm:spPr/>
    </dgm:pt>
    <dgm:pt modelId="{B7BD4CE3-10AF-43C2-A4EE-F883AA2CE881}" type="pres">
      <dgm:prSet presAssocID="{36140CB7-E04F-412E-BA35-9544D3DD84FE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0072DE31-CD86-4404-A766-A5E56A0BA01D}" type="pres">
      <dgm:prSet presAssocID="{36140CB7-E04F-412E-BA35-9544D3DD84FE}" presName="parentText" presStyleLbl="node1" presStyleIdx="4" presStyleCnt="5" custScaleX="125726" custLinFactX="4033" custLinFactNeighborX="100000" custLinFactNeighborY="-127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B09EB2-2EEF-49E6-9363-A675A0FA289F}" type="pres">
      <dgm:prSet presAssocID="{36140CB7-E04F-412E-BA35-9544D3DD84FE}" presName="negativeSpace" presStyleCnt="0"/>
      <dgm:spPr/>
    </dgm:pt>
    <dgm:pt modelId="{D3D49780-DD47-460F-A5C6-F29FB493C42C}" type="pres">
      <dgm:prSet presAssocID="{36140CB7-E04F-412E-BA35-9544D3DD84FE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4A2BB2C2-C195-421A-8A11-236DB2390001}" srcId="{020B5007-01C5-4E2B-9DFB-AA147BF42A99}" destId="{0692DB71-B695-4513-86F2-FF9D653D7808}" srcOrd="0" destOrd="0" parTransId="{8F7A238C-7605-4976-B22E-9CBA8AEC02C1}" sibTransId="{7670BF09-089C-48EB-812E-713F41B1492F}"/>
    <dgm:cxn modelId="{8C7A430C-4E41-4756-B9AD-B1CD42C222C2}" srcId="{020B5007-01C5-4E2B-9DFB-AA147BF42A99}" destId="{AE2F936E-51A6-4D69-AF6B-70B77B1C5ECC}" srcOrd="2" destOrd="0" parTransId="{0655D5F7-3E34-47FD-8D64-5EA8AA19591D}" sibTransId="{4B339629-1E2B-4728-ABE9-0CC71EB02AC6}"/>
    <dgm:cxn modelId="{A4983ADA-E003-47B6-A289-83905775CBD7}" type="presOf" srcId="{232A030F-AB03-40A4-A805-1BBE4451DCCA}" destId="{3C27DBA8-00A9-463D-BAF3-77C896C9CEE2}" srcOrd="1" destOrd="0" presId="urn:microsoft.com/office/officeart/2005/8/layout/list1"/>
    <dgm:cxn modelId="{C6A94B96-C2AF-42EE-A936-35E0ADD01D57}" type="presOf" srcId="{CF7C7111-A7BF-4DC7-A353-E098A24674E5}" destId="{FEB6C3F2-BA8D-4EBB-9B58-53B07057A5AE}" srcOrd="0" destOrd="0" presId="urn:microsoft.com/office/officeart/2005/8/layout/list1"/>
    <dgm:cxn modelId="{E65EFAE3-FEF4-4504-9C40-3DABAAD2EB44}" type="presOf" srcId="{232A030F-AB03-40A4-A805-1BBE4451DCCA}" destId="{63159F06-DF11-41A5-A5BE-CDADB9108745}" srcOrd="0" destOrd="0" presId="urn:microsoft.com/office/officeart/2005/8/layout/list1"/>
    <dgm:cxn modelId="{7F3324C1-B060-4913-8A4C-1D5C5F8663D4}" srcId="{020B5007-01C5-4E2B-9DFB-AA147BF42A99}" destId="{36140CB7-E04F-412E-BA35-9544D3DD84FE}" srcOrd="4" destOrd="0" parTransId="{3D154A31-CE68-461A-8304-59628D2567E7}" sibTransId="{FE5E4682-405E-4B6B-9F4E-7E262AB65F9F}"/>
    <dgm:cxn modelId="{9DC1D1BC-A247-4487-BF6D-3AE9F361F629}" type="presOf" srcId="{0692DB71-B695-4513-86F2-FF9D653D7808}" destId="{52D8AD82-54AD-4B10-B957-EDE302F30C12}" srcOrd="0" destOrd="0" presId="urn:microsoft.com/office/officeart/2005/8/layout/list1"/>
    <dgm:cxn modelId="{02F80D2A-FA44-449E-A977-37843566D297}" type="presOf" srcId="{020B5007-01C5-4E2B-9DFB-AA147BF42A99}" destId="{2CB95A60-ECD5-421E-9913-A2CA20500D19}" srcOrd="0" destOrd="0" presId="urn:microsoft.com/office/officeart/2005/8/layout/list1"/>
    <dgm:cxn modelId="{234037C8-3537-4FDD-B2AF-9992A24BB7EA}" type="presOf" srcId="{AE2F936E-51A6-4D69-AF6B-70B77B1C5ECC}" destId="{B95D5A2C-FBFA-4A0D-8D80-FC30C5C24CAF}" srcOrd="0" destOrd="0" presId="urn:microsoft.com/office/officeart/2005/8/layout/list1"/>
    <dgm:cxn modelId="{05FC60A1-F08A-4896-973E-5BD38BD65015}" type="presOf" srcId="{0692DB71-B695-4513-86F2-FF9D653D7808}" destId="{E2470BAF-D242-4D96-9BB7-7CB54EF859E3}" srcOrd="1" destOrd="0" presId="urn:microsoft.com/office/officeart/2005/8/layout/list1"/>
    <dgm:cxn modelId="{E342B79A-DFCC-4CB4-83E0-73C3A95E9B10}" type="presOf" srcId="{36140CB7-E04F-412E-BA35-9544D3DD84FE}" destId="{0072DE31-CD86-4404-A766-A5E56A0BA01D}" srcOrd="1" destOrd="0" presId="urn:microsoft.com/office/officeart/2005/8/layout/list1"/>
    <dgm:cxn modelId="{5BF1B1AE-CC5F-4ADC-A2FF-415C6DA8BAEF}" srcId="{020B5007-01C5-4E2B-9DFB-AA147BF42A99}" destId="{CF7C7111-A7BF-4DC7-A353-E098A24674E5}" srcOrd="3" destOrd="0" parTransId="{F55BF25C-3B54-4AD9-81ED-D641F1C7EADB}" sibTransId="{F244E763-C45B-4CF4-874F-EA7251D443AE}"/>
    <dgm:cxn modelId="{9C7E5285-C043-4FE0-91B7-774FCF12E521}" type="presOf" srcId="{AE2F936E-51A6-4D69-AF6B-70B77B1C5ECC}" destId="{44C66C29-4975-49A0-82C4-F5C65583FD6C}" srcOrd="1" destOrd="0" presId="urn:microsoft.com/office/officeart/2005/8/layout/list1"/>
    <dgm:cxn modelId="{9CE901C9-5EAF-44C0-AE52-E834A690D772}" srcId="{020B5007-01C5-4E2B-9DFB-AA147BF42A99}" destId="{232A030F-AB03-40A4-A805-1BBE4451DCCA}" srcOrd="1" destOrd="0" parTransId="{EF817997-5F5F-4323-B8C4-D3B30C1DBF89}" sibTransId="{32C379C3-3731-4DBE-B5D7-5A17DE3B727B}"/>
    <dgm:cxn modelId="{9F3B4AD2-912E-4588-AD13-D922E18D6B50}" type="presOf" srcId="{CF7C7111-A7BF-4DC7-A353-E098A24674E5}" destId="{D17F7F7D-6356-4C60-9E8F-7B39866F46BB}" srcOrd="1" destOrd="0" presId="urn:microsoft.com/office/officeart/2005/8/layout/list1"/>
    <dgm:cxn modelId="{765C5E51-8776-46A3-ABE4-2356BABF025D}" type="presOf" srcId="{36140CB7-E04F-412E-BA35-9544D3DD84FE}" destId="{B7BD4CE3-10AF-43C2-A4EE-F883AA2CE881}" srcOrd="0" destOrd="0" presId="urn:microsoft.com/office/officeart/2005/8/layout/list1"/>
    <dgm:cxn modelId="{A42C5226-9A47-4155-95F7-757D8138800A}" type="presParOf" srcId="{2CB95A60-ECD5-421E-9913-A2CA20500D19}" destId="{535FF978-A862-44E9-BCD6-D9323367A9A3}" srcOrd="0" destOrd="0" presId="urn:microsoft.com/office/officeart/2005/8/layout/list1"/>
    <dgm:cxn modelId="{C0042C26-35A4-4700-B6E3-BB209E1383EF}" type="presParOf" srcId="{535FF978-A862-44E9-BCD6-D9323367A9A3}" destId="{52D8AD82-54AD-4B10-B957-EDE302F30C12}" srcOrd="0" destOrd="0" presId="urn:microsoft.com/office/officeart/2005/8/layout/list1"/>
    <dgm:cxn modelId="{E891B019-CFB1-40C4-965F-BC248D8D564E}" type="presParOf" srcId="{535FF978-A862-44E9-BCD6-D9323367A9A3}" destId="{E2470BAF-D242-4D96-9BB7-7CB54EF859E3}" srcOrd="1" destOrd="0" presId="urn:microsoft.com/office/officeart/2005/8/layout/list1"/>
    <dgm:cxn modelId="{02F36B3D-4B01-4C60-A66F-205707E09E8F}" type="presParOf" srcId="{2CB95A60-ECD5-421E-9913-A2CA20500D19}" destId="{7A2C0B0E-1DD2-4B27-AEB3-4D9160E036CB}" srcOrd="1" destOrd="0" presId="urn:microsoft.com/office/officeart/2005/8/layout/list1"/>
    <dgm:cxn modelId="{263FE3D3-AA20-4C33-87B0-AD1F7111A2C9}" type="presParOf" srcId="{2CB95A60-ECD5-421E-9913-A2CA20500D19}" destId="{60885F6B-B643-44A5-B8D2-9AD25AFB54A4}" srcOrd="2" destOrd="0" presId="urn:microsoft.com/office/officeart/2005/8/layout/list1"/>
    <dgm:cxn modelId="{1BC75554-8022-4F60-81E5-6769F6369E94}" type="presParOf" srcId="{2CB95A60-ECD5-421E-9913-A2CA20500D19}" destId="{F1EEA607-F3B6-4858-A417-B48555BD748D}" srcOrd="3" destOrd="0" presId="urn:microsoft.com/office/officeart/2005/8/layout/list1"/>
    <dgm:cxn modelId="{2DA96923-1CC4-4758-949D-847ED6B545D1}" type="presParOf" srcId="{2CB95A60-ECD5-421E-9913-A2CA20500D19}" destId="{AEB85941-B72A-483D-83E0-EC88B406BEB1}" srcOrd="4" destOrd="0" presId="urn:microsoft.com/office/officeart/2005/8/layout/list1"/>
    <dgm:cxn modelId="{3AEF4CF5-E2CA-46FC-828F-6398C19C3558}" type="presParOf" srcId="{AEB85941-B72A-483D-83E0-EC88B406BEB1}" destId="{63159F06-DF11-41A5-A5BE-CDADB9108745}" srcOrd="0" destOrd="0" presId="urn:microsoft.com/office/officeart/2005/8/layout/list1"/>
    <dgm:cxn modelId="{8F0B5DC5-436E-4C83-A1A7-901BB0408538}" type="presParOf" srcId="{AEB85941-B72A-483D-83E0-EC88B406BEB1}" destId="{3C27DBA8-00A9-463D-BAF3-77C896C9CEE2}" srcOrd="1" destOrd="0" presId="urn:microsoft.com/office/officeart/2005/8/layout/list1"/>
    <dgm:cxn modelId="{6C4FE3A9-066B-4ADB-B3CA-E0B2C8911DF8}" type="presParOf" srcId="{2CB95A60-ECD5-421E-9913-A2CA20500D19}" destId="{38D537BA-B15D-4A30-ADBB-9EA9919FE051}" srcOrd="5" destOrd="0" presId="urn:microsoft.com/office/officeart/2005/8/layout/list1"/>
    <dgm:cxn modelId="{00BF4070-2E8A-40EB-AE6A-D88933413BA1}" type="presParOf" srcId="{2CB95A60-ECD5-421E-9913-A2CA20500D19}" destId="{B77E53EA-3EF3-4B8F-9FAA-55F024F83660}" srcOrd="6" destOrd="0" presId="urn:microsoft.com/office/officeart/2005/8/layout/list1"/>
    <dgm:cxn modelId="{51524D72-1A0F-44D5-8162-8070EA401821}" type="presParOf" srcId="{2CB95A60-ECD5-421E-9913-A2CA20500D19}" destId="{030736F2-D636-42B9-9D53-7E46289E529E}" srcOrd="7" destOrd="0" presId="urn:microsoft.com/office/officeart/2005/8/layout/list1"/>
    <dgm:cxn modelId="{AA325FC1-4F09-4D5D-A300-B9F71C691E79}" type="presParOf" srcId="{2CB95A60-ECD5-421E-9913-A2CA20500D19}" destId="{CCCD7738-D180-4341-9F7C-D515D891D0FE}" srcOrd="8" destOrd="0" presId="urn:microsoft.com/office/officeart/2005/8/layout/list1"/>
    <dgm:cxn modelId="{FAD594F0-F1AB-4563-B5B5-EE45F5E61C50}" type="presParOf" srcId="{CCCD7738-D180-4341-9F7C-D515D891D0FE}" destId="{B95D5A2C-FBFA-4A0D-8D80-FC30C5C24CAF}" srcOrd="0" destOrd="0" presId="urn:microsoft.com/office/officeart/2005/8/layout/list1"/>
    <dgm:cxn modelId="{54A91049-1F7F-434F-9A73-7F6F9038998A}" type="presParOf" srcId="{CCCD7738-D180-4341-9F7C-D515D891D0FE}" destId="{44C66C29-4975-49A0-82C4-F5C65583FD6C}" srcOrd="1" destOrd="0" presId="urn:microsoft.com/office/officeart/2005/8/layout/list1"/>
    <dgm:cxn modelId="{C4BED0C9-AADD-48B9-88CC-71E26F787CDA}" type="presParOf" srcId="{2CB95A60-ECD5-421E-9913-A2CA20500D19}" destId="{BE150758-C643-4B2E-BECD-AEEDCCEA83A5}" srcOrd="9" destOrd="0" presId="urn:microsoft.com/office/officeart/2005/8/layout/list1"/>
    <dgm:cxn modelId="{96E7813C-818C-4A7F-B3E9-BB5C388E5145}" type="presParOf" srcId="{2CB95A60-ECD5-421E-9913-A2CA20500D19}" destId="{513ED2BB-845E-4BB5-816A-353874B14378}" srcOrd="10" destOrd="0" presId="urn:microsoft.com/office/officeart/2005/8/layout/list1"/>
    <dgm:cxn modelId="{A9B99542-381C-48CE-B537-F270A805E412}" type="presParOf" srcId="{2CB95A60-ECD5-421E-9913-A2CA20500D19}" destId="{29D0A449-D879-46FD-B8BE-100D735B8411}" srcOrd="11" destOrd="0" presId="urn:microsoft.com/office/officeart/2005/8/layout/list1"/>
    <dgm:cxn modelId="{F0BCDDBF-10B5-40DB-A6A2-10DD9116E706}" type="presParOf" srcId="{2CB95A60-ECD5-421E-9913-A2CA20500D19}" destId="{19AB8BB2-86B0-461D-8599-1F3C334C34FF}" srcOrd="12" destOrd="0" presId="urn:microsoft.com/office/officeart/2005/8/layout/list1"/>
    <dgm:cxn modelId="{8A087B6F-B871-479C-B279-4EA2E18941E6}" type="presParOf" srcId="{19AB8BB2-86B0-461D-8599-1F3C334C34FF}" destId="{FEB6C3F2-BA8D-4EBB-9B58-53B07057A5AE}" srcOrd="0" destOrd="0" presId="urn:microsoft.com/office/officeart/2005/8/layout/list1"/>
    <dgm:cxn modelId="{F07021B8-DEE4-4258-8C7D-E53FC19428F4}" type="presParOf" srcId="{19AB8BB2-86B0-461D-8599-1F3C334C34FF}" destId="{D17F7F7D-6356-4C60-9E8F-7B39866F46BB}" srcOrd="1" destOrd="0" presId="urn:microsoft.com/office/officeart/2005/8/layout/list1"/>
    <dgm:cxn modelId="{22F50419-764C-43F4-BFEB-8E945BFEA92A}" type="presParOf" srcId="{2CB95A60-ECD5-421E-9913-A2CA20500D19}" destId="{F403E09F-2B53-4A77-91DB-F582B1CA2D13}" srcOrd="13" destOrd="0" presId="urn:microsoft.com/office/officeart/2005/8/layout/list1"/>
    <dgm:cxn modelId="{F2927E70-4A5C-4985-9340-0F2431B1B2D7}" type="presParOf" srcId="{2CB95A60-ECD5-421E-9913-A2CA20500D19}" destId="{7D87A973-9385-4EC7-B30D-1EB857EA5B95}" srcOrd="14" destOrd="0" presId="urn:microsoft.com/office/officeart/2005/8/layout/list1"/>
    <dgm:cxn modelId="{BE0548CD-71A3-48DA-9F47-035202898A80}" type="presParOf" srcId="{2CB95A60-ECD5-421E-9913-A2CA20500D19}" destId="{F83EB31F-2104-4D19-B9A4-A9F110EA64A4}" srcOrd="15" destOrd="0" presId="urn:microsoft.com/office/officeart/2005/8/layout/list1"/>
    <dgm:cxn modelId="{69109085-DF6C-489B-B471-ADB7CF811931}" type="presParOf" srcId="{2CB95A60-ECD5-421E-9913-A2CA20500D19}" destId="{4F27FB2C-36B3-4640-9D30-4598166DA506}" srcOrd="16" destOrd="0" presId="urn:microsoft.com/office/officeart/2005/8/layout/list1"/>
    <dgm:cxn modelId="{30D57586-C296-4CBD-8CA3-E82FAFAEE116}" type="presParOf" srcId="{4F27FB2C-36B3-4640-9D30-4598166DA506}" destId="{B7BD4CE3-10AF-43C2-A4EE-F883AA2CE881}" srcOrd="0" destOrd="0" presId="urn:microsoft.com/office/officeart/2005/8/layout/list1"/>
    <dgm:cxn modelId="{9EADA22B-611D-471C-80ED-CFA0EE90F0D1}" type="presParOf" srcId="{4F27FB2C-36B3-4640-9D30-4598166DA506}" destId="{0072DE31-CD86-4404-A766-A5E56A0BA01D}" srcOrd="1" destOrd="0" presId="urn:microsoft.com/office/officeart/2005/8/layout/list1"/>
    <dgm:cxn modelId="{EDDD686A-39D3-484A-80B7-F5D0A67D52C1}" type="presParOf" srcId="{2CB95A60-ECD5-421E-9913-A2CA20500D19}" destId="{6DB09EB2-2EEF-49E6-9363-A675A0FA289F}" srcOrd="17" destOrd="0" presId="urn:microsoft.com/office/officeart/2005/8/layout/list1"/>
    <dgm:cxn modelId="{6AEFD306-1FC5-4725-ADCB-45537F0492C4}" type="presParOf" srcId="{2CB95A60-ECD5-421E-9913-A2CA20500D19}" destId="{D3D49780-DD47-460F-A5C6-F29FB493C42C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885F6B-B643-44A5-B8D2-9AD25AFB54A4}">
      <dsp:nvSpPr>
        <dsp:cNvPr id="0" name=""/>
        <dsp:cNvSpPr/>
      </dsp:nvSpPr>
      <dsp:spPr>
        <a:xfrm>
          <a:off x="0" y="416873"/>
          <a:ext cx="5460821" cy="4032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470BAF-D242-4D96-9BB7-7CB54EF859E3}">
      <dsp:nvSpPr>
        <dsp:cNvPr id="0" name=""/>
        <dsp:cNvSpPr/>
      </dsp:nvSpPr>
      <dsp:spPr>
        <a:xfrm>
          <a:off x="261042" y="92659"/>
          <a:ext cx="5194963" cy="56037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484" tIns="0" rIns="144484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u="none" kern="1200" dirty="0" smtClean="0">
              <a:solidFill>
                <a:schemeClr val="accent2"/>
              </a:solidFill>
            </a:rPr>
            <a:t>При квалификации ситуации и определении конкретных мер руководствоваться следующим</a:t>
          </a:r>
          <a:endParaRPr lang="ru-RU" sz="1600" b="0" u="none" kern="1200" dirty="0"/>
        </a:p>
      </dsp:txBody>
      <dsp:txXfrm>
        <a:off x="288397" y="120014"/>
        <a:ext cx="5140253" cy="505664"/>
      </dsp:txXfrm>
    </dsp:sp>
    <dsp:sp modelId="{B77E53EA-3EF3-4B8F-9FAA-55F024F83660}">
      <dsp:nvSpPr>
        <dsp:cNvPr id="0" name=""/>
        <dsp:cNvSpPr/>
      </dsp:nvSpPr>
      <dsp:spPr>
        <a:xfrm>
          <a:off x="0" y="1142633"/>
          <a:ext cx="5460821" cy="4032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27DBA8-00A9-463D-BAF3-77C896C9CEE2}">
      <dsp:nvSpPr>
        <dsp:cNvPr id="0" name=""/>
        <dsp:cNvSpPr/>
      </dsp:nvSpPr>
      <dsp:spPr>
        <a:xfrm>
          <a:off x="667274" y="930547"/>
          <a:ext cx="4793546" cy="472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484" tIns="0" rIns="144484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u="sng" kern="1200" dirty="0" smtClean="0"/>
            <a:t>Установление лиц</a:t>
          </a:r>
          <a:r>
            <a:rPr lang="ru-RU" sz="1600" b="1" kern="1200" dirty="0" smtClean="0"/>
            <a:t>, с которыми связана личная заинтересованность (ЛЗ)</a:t>
          </a:r>
          <a:endParaRPr lang="ru-RU" sz="1600" b="1" kern="1200" dirty="0"/>
        </a:p>
      </dsp:txBody>
      <dsp:txXfrm>
        <a:off x="690331" y="953604"/>
        <a:ext cx="4747432" cy="426206"/>
      </dsp:txXfrm>
    </dsp:sp>
    <dsp:sp modelId="{513ED2BB-845E-4BB5-816A-353874B14378}">
      <dsp:nvSpPr>
        <dsp:cNvPr id="0" name=""/>
        <dsp:cNvSpPr/>
      </dsp:nvSpPr>
      <dsp:spPr>
        <a:xfrm>
          <a:off x="0" y="1868393"/>
          <a:ext cx="5460821" cy="4032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C66C29-4975-49A0-82C4-F5C65583FD6C}">
      <dsp:nvSpPr>
        <dsp:cNvPr id="0" name=""/>
        <dsp:cNvSpPr/>
      </dsp:nvSpPr>
      <dsp:spPr>
        <a:xfrm>
          <a:off x="662648" y="1638251"/>
          <a:ext cx="4798172" cy="472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484" tIns="0" rIns="144484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u="sng" kern="1200" dirty="0" smtClean="0"/>
            <a:t>Наличие</a:t>
          </a:r>
          <a:r>
            <a:rPr lang="ru-RU" sz="1600" b="1" kern="1200" dirty="0" smtClean="0"/>
            <a:t> соответствующих полномочий</a:t>
          </a:r>
          <a:endParaRPr lang="ru-RU" sz="1600" b="1" kern="1200" dirty="0"/>
        </a:p>
      </dsp:txBody>
      <dsp:txXfrm>
        <a:off x="685705" y="1661308"/>
        <a:ext cx="4752058" cy="426206"/>
      </dsp:txXfrm>
    </dsp:sp>
    <dsp:sp modelId="{7D87A973-9385-4EC7-B30D-1EB857EA5B95}">
      <dsp:nvSpPr>
        <dsp:cNvPr id="0" name=""/>
        <dsp:cNvSpPr/>
      </dsp:nvSpPr>
      <dsp:spPr>
        <a:xfrm>
          <a:off x="0" y="2594153"/>
          <a:ext cx="5460821" cy="4032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7F7F7D-6356-4C60-9E8F-7B39866F46BB}">
      <dsp:nvSpPr>
        <dsp:cNvPr id="0" name=""/>
        <dsp:cNvSpPr/>
      </dsp:nvSpPr>
      <dsp:spPr>
        <a:xfrm>
          <a:off x="680844" y="2323887"/>
          <a:ext cx="4779976" cy="472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484" tIns="0" rIns="144484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u="sng" kern="1200" dirty="0" smtClean="0"/>
            <a:t>Анализ</a:t>
          </a:r>
          <a:r>
            <a:rPr lang="ru-RU" sz="1600" b="1" kern="1200" dirty="0" smtClean="0"/>
            <a:t> возможности влияния ЛЗ на исполнение обязанностей</a:t>
          </a:r>
          <a:endParaRPr lang="ru-RU" sz="1600" b="1" kern="1200" dirty="0"/>
        </a:p>
      </dsp:txBody>
      <dsp:txXfrm>
        <a:off x="703901" y="2346944"/>
        <a:ext cx="4733862" cy="426206"/>
      </dsp:txXfrm>
    </dsp:sp>
    <dsp:sp modelId="{D3D49780-DD47-460F-A5C6-F29FB493C42C}">
      <dsp:nvSpPr>
        <dsp:cNvPr id="0" name=""/>
        <dsp:cNvSpPr/>
      </dsp:nvSpPr>
      <dsp:spPr>
        <a:xfrm>
          <a:off x="0" y="3319913"/>
          <a:ext cx="5460821" cy="4032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72DE31-CD86-4404-A766-A5E56A0BA01D}">
      <dsp:nvSpPr>
        <dsp:cNvPr id="0" name=""/>
        <dsp:cNvSpPr/>
      </dsp:nvSpPr>
      <dsp:spPr>
        <a:xfrm>
          <a:off x="654850" y="3077736"/>
          <a:ext cx="4805970" cy="472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484" tIns="0" rIns="144484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При наличии </a:t>
          </a:r>
          <a:r>
            <a:rPr lang="ru-RU" sz="1600" b="1" u="sng" kern="1200" dirty="0" smtClean="0"/>
            <a:t>факта</a:t>
          </a:r>
          <a:r>
            <a:rPr lang="ru-RU" sz="1600" b="1" kern="1200" dirty="0" smtClean="0"/>
            <a:t> конфликта интересов – определение меры ответственности</a:t>
          </a:r>
          <a:endParaRPr lang="ru-RU" sz="1600" b="1" kern="1200" dirty="0"/>
        </a:p>
      </dsp:txBody>
      <dsp:txXfrm>
        <a:off x="677907" y="3100793"/>
        <a:ext cx="4759856" cy="4262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8B61E9F9-B951-4F03-847A-054803E120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4B0C1A44-6DE4-4A6A-A5F8-939DBEAD193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347F6-117E-42F9-880C-0A94064EB17C}" type="datetimeFigureOut">
              <a:rPr lang="ru-RU" smtClean="0"/>
              <a:pPr/>
              <a:t>23.07.2020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7CFA20C0-6696-453C-AE04-A17FF585807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0F8D3310-DED9-4B2F-83AC-8346A3E58DB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B182C2-288E-42AD-A804-AE453C5E14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208787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FFEF3D-1873-4E02-8857-4665CC7C9BA7}" type="datetimeFigureOut">
              <a:rPr lang="en-US" smtClean="0"/>
              <a:pPr/>
              <a:t>7/23/2020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9E740-CA90-48AA-9ED2-7414A114A3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13989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9E740-CA90-48AA-9ED2-7414A114A3C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88200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22613E47-EE21-490C-A99B-8BFD09B773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5872" y="299723"/>
            <a:ext cx="8148885" cy="521943"/>
          </a:xfrm>
          <a:prstGeom prst="rect">
            <a:avLst/>
          </a:prstGeom>
        </p:spPr>
        <p:txBody>
          <a:bodyPr anchor="ctr"/>
          <a:lstStyle>
            <a:lvl1pPr>
              <a:defRPr sz="2800" b="1"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290144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Изображение выглядит как здание, остановка, сидит, движение&#10;&#10;Автоматически созданное описание">
            <a:extLst>
              <a:ext uri="{FF2B5EF4-FFF2-40B4-BE49-F238E27FC236}">
                <a16:creationId xmlns:a16="http://schemas.microsoft.com/office/drawing/2014/main" xmlns="" id="{A340A78C-4ED9-466E-96B5-996A8E79B2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alphaModFix amt="20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591422"/>
            <a:ext cx="9144000" cy="2131541"/>
          </a:xfrm>
          <a:prstGeom prst="rect">
            <a:avLst/>
          </a:prstGeom>
        </p:spPr>
      </p:pic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C99FE11-9881-4EA9-ADC4-777EF1D48E0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98343" y="1121981"/>
            <a:ext cx="4001130" cy="1694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Текст 2">
            <a:extLst>
              <a:ext uri="{FF2B5EF4-FFF2-40B4-BE49-F238E27FC236}">
                <a16:creationId xmlns:a16="http://schemas.microsoft.com/office/drawing/2014/main" xmlns="" id="{67D2F4AD-FD94-4964-8A54-792FE42367E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8058" y="1121981"/>
            <a:ext cx="4000994" cy="1694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" name="Заголовок 2">
            <a:extLst>
              <a:ext uri="{FF2B5EF4-FFF2-40B4-BE49-F238E27FC236}">
                <a16:creationId xmlns:a16="http://schemas.microsoft.com/office/drawing/2014/main" xmlns="" id="{464E8F27-323D-4836-8DE6-F6C0041441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5872" y="299723"/>
            <a:ext cx="8148885" cy="521943"/>
          </a:xfrm>
          <a:prstGeom prst="rect">
            <a:avLst/>
          </a:prstGeom>
        </p:spPr>
        <p:txBody>
          <a:bodyPr anchor="ctr"/>
          <a:lstStyle>
            <a:lvl1pPr>
              <a:defRPr sz="2800" b="1"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2410609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C99FE11-9881-4EA9-ADC4-777EF1D48E0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91199" y="1121980"/>
            <a:ext cx="4001130" cy="34644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Текст 2">
            <a:extLst>
              <a:ext uri="{FF2B5EF4-FFF2-40B4-BE49-F238E27FC236}">
                <a16:creationId xmlns:a16="http://schemas.microsoft.com/office/drawing/2014/main" xmlns="" id="{67D2F4AD-FD94-4964-8A54-792FE42367E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8058" y="1121980"/>
            <a:ext cx="4000994" cy="34644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" name="Заголовок 2">
            <a:extLst>
              <a:ext uri="{FF2B5EF4-FFF2-40B4-BE49-F238E27FC236}">
                <a16:creationId xmlns:a16="http://schemas.microsoft.com/office/drawing/2014/main" xmlns="" id="{21196E62-2D58-40DF-BF0B-8A9404533A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5872" y="299723"/>
            <a:ext cx="8148885" cy="521943"/>
          </a:xfrm>
          <a:prstGeom prst="rect">
            <a:avLst/>
          </a:prstGeom>
        </p:spPr>
        <p:txBody>
          <a:bodyPr anchor="ctr"/>
          <a:lstStyle>
            <a:lvl1pPr>
              <a:defRPr sz="2800" b="1"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3976458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260424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C99FE11-9881-4EA9-ADC4-777EF1D48E0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91199" y="1121980"/>
            <a:ext cx="4001130" cy="34644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Рисунок 2">
            <a:extLst>
              <a:ext uri="{FF2B5EF4-FFF2-40B4-BE49-F238E27FC236}">
                <a16:creationId xmlns:a16="http://schemas.microsoft.com/office/drawing/2014/main" xmlns="" id="{EBB194F7-AFF1-4565-AA29-DCFEC26EF9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endParaRPr lang="ru-RU"/>
          </a:p>
        </p:txBody>
      </p:sp>
      <p:sp>
        <p:nvSpPr>
          <p:cNvPr id="15" name="Заголовок 2">
            <a:extLst>
              <a:ext uri="{FF2B5EF4-FFF2-40B4-BE49-F238E27FC236}">
                <a16:creationId xmlns:a16="http://schemas.microsoft.com/office/drawing/2014/main" xmlns="" id="{BCDB491C-6192-4569-8A02-5429D348D7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5872" y="299723"/>
            <a:ext cx="8148885" cy="521943"/>
          </a:xfrm>
          <a:prstGeom prst="rect">
            <a:avLst/>
          </a:prstGeom>
        </p:spPr>
        <p:txBody>
          <a:bodyPr anchor="ctr"/>
          <a:lstStyle>
            <a:lvl1pPr>
              <a:defRPr sz="2800" b="1"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2500069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26">
            <a:extLst>
              <a:ext uri="{FF2B5EF4-FFF2-40B4-BE49-F238E27FC236}">
                <a16:creationId xmlns:a16="http://schemas.microsoft.com/office/drawing/2014/main" xmlns="" id="{D58D1A55-02F6-4A33-89F3-E192F941E0C6}"/>
              </a:ext>
            </a:extLst>
          </p:cNvPr>
          <p:cNvCxnSpPr/>
          <p:nvPr userDrawn="1"/>
        </p:nvCxnSpPr>
        <p:spPr>
          <a:xfrm>
            <a:off x="4572000" y="660041"/>
            <a:ext cx="0" cy="2106000"/>
          </a:xfrm>
          <a:prstGeom prst="line">
            <a:avLst/>
          </a:prstGeom>
          <a:ln w="38100">
            <a:solidFill>
              <a:schemeClr val="tx2"/>
            </a:solidFill>
            <a:prstDash val="solid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3">
            <a:extLst>
              <a:ext uri="{FF2B5EF4-FFF2-40B4-BE49-F238E27FC236}">
                <a16:creationId xmlns:a16="http://schemas.microsoft.com/office/drawing/2014/main" xmlns="" id="{54AAED63-76C3-4895-BD6D-69B8C9EA5E2F}"/>
              </a:ext>
            </a:extLst>
          </p:cNvPr>
          <p:cNvSpPr/>
          <p:nvPr userDrawn="1"/>
        </p:nvSpPr>
        <p:spPr>
          <a:xfrm>
            <a:off x="4529579" y="1693926"/>
            <a:ext cx="84842" cy="84842"/>
          </a:xfrm>
          <a:prstGeom prst="ellipse">
            <a:avLst/>
          </a:prstGeom>
          <a:solidFill>
            <a:schemeClr val="tx2"/>
          </a:solidFill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20" name="Straight Connector 9">
            <a:extLst>
              <a:ext uri="{FF2B5EF4-FFF2-40B4-BE49-F238E27FC236}">
                <a16:creationId xmlns:a16="http://schemas.microsoft.com/office/drawing/2014/main" xmlns="" id="{9D6749A7-7981-4F00-A857-E305F2BF82D7}"/>
              </a:ext>
            </a:extLst>
          </p:cNvPr>
          <p:cNvCxnSpPr/>
          <p:nvPr userDrawn="1"/>
        </p:nvCxnSpPr>
        <p:spPr>
          <a:xfrm>
            <a:off x="4121722" y="1736633"/>
            <a:ext cx="40500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7">
            <a:extLst>
              <a:ext uri="{FF2B5EF4-FFF2-40B4-BE49-F238E27FC236}">
                <a16:creationId xmlns:a16="http://schemas.microsoft.com/office/drawing/2014/main" xmlns="" id="{C9E3E371-E110-4B2F-A30F-678A9E556ECC}"/>
              </a:ext>
            </a:extLst>
          </p:cNvPr>
          <p:cNvSpPr/>
          <p:nvPr userDrawn="1"/>
        </p:nvSpPr>
        <p:spPr>
          <a:xfrm>
            <a:off x="4529579" y="2733895"/>
            <a:ext cx="84842" cy="84842"/>
          </a:xfrm>
          <a:prstGeom prst="ellipse">
            <a:avLst/>
          </a:prstGeom>
          <a:solidFill>
            <a:schemeClr val="tx2"/>
          </a:solidFill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22" name="Straight Connector 28">
            <a:extLst>
              <a:ext uri="{FF2B5EF4-FFF2-40B4-BE49-F238E27FC236}">
                <a16:creationId xmlns:a16="http://schemas.microsoft.com/office/drawing/2014/main" xmlns="" id="{45823006-C764-4B07-8F7A-7F3D6F665595}"/>
              </a:ext>
            </a:extLst>
          </p:cNvPr>
          <p:cNvCxnSpPr/>
          <p:nvPr userDrawn="1"/>
        </p:nvCxnSpPr>
        <p:spPr>
          <a:xfrm>
            <a:off x="4614422" y="2769675"/>
            <a:ext cx="393569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xmlns="" id="{C3169977-E8B8-4082-9803-CAD30AE9CB8C}"/>
              </a:ext>
            </a:extLst>
          </p:cNvPr>
          <p:cNvGrpSpPr/>
          <p:nvPr userDrawn="1"/>
        </p:nvGrpSpPr>
        <p:grpSpPr>
          <a:xfrm>
            <a:off x="3322211" y="1340960"/>
            <a:ext cx="790773" cy="790773"/>
            <a:chOff x="4448467" y="1788329"/>
            <a:chExt cx="1054364" cy="1054364"/>
          </a:xfrm>
          <a:effectLst/>
        </p:grpSpPr>
        <p:sp>
          <p:nvSpPr>
            <p:cNvPr id="26" name="Rectangle 13">
              <a:extLst>
                <a:ext uri="{FF2B5EF4-FFF2-40B4-BE49-F238E27FC236}">
                  <a16:creationId xmlns:a16="http://schemas.microsoft.com/office/drawing/2014/main" xmlns="" id="{6524614D-2165-4261-B963-A17FDD803486}"/>
                </a:ext>
              </a:extLst>
            </p:cNvPr>
            <p:cNvSpPr/>
            <p:nvPr/>
          </p:nvSpPr>
          <p:spPr>
            <a:xfrm>
              <a:off x="4448467" y="1788329"/>
              <a:ext cx="1054364" cy="1054364"/>
            </a:xfrm>
            <a:prstGeom prst="rect">
              <a:avLst/>
            </a:prstGeom>
            <a:solidFill>
              <a:schemeClr val="accent1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7" name="Rectangle 4">
              <a:extLst>
                <a:ext uri="{FF2B5EF4-FFF2-40B4-BE49-F238E27FC236}">
                  <a16:creationId xmlns:a16="http://schemas.microsoft.com/office/drawing/2014/main" xmlns="" id="{F3E2168E-2E6E-4B00-99C4-9EB42EE2B1EB}"/>
                </a:ext>
              </a:extLst>
            </p:cNvPr>
            <p:cNvSpPr/>
            <p:nvPr/>
          </p:nvSpPr>
          <p:spPr>
            <a:xfrm>
              <a:off x="4448467" y="2755823"/>
              <a:ext cx="1054364" cy="8687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xmlns="" id="{EA1D17E1-D26E-4810-B902-133B3ECFE31B}"/>
              </a:ext>
            </a:extLst>
          </p:cNvPr>
          <p:cNvGrpSpPr/>
          <p:nvPr userDrawn="1"/>
        </p:nvGrpSpPr>
        <p:grpSpPr>
          <a:xfrm>
            <a:off x="5007990" y="2374289"/>
            <a:ext cx="793718" cy="790773"/>
            <a:chOff x="6677320" y="3165718"/>
            <a:chExt cx="1058290" cy="1054364"/>
          </a:xfrm>
          <a:effectLst/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xmlns="" id="{0DC14135-F5DA-4E6F-A025-4BC714CD401A}"/>
                </a:ext>
              </a:extLst>
            </p:cNvPr>
            <p:cNvSpPr/>
            <p:nvPr/>
          </p:nvSpPr>
          <p:spPr>
            <a:xfrm>
              <a:off x="6677320" y="3165718"/>
              <a:ext cx="1054364" cy="105436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31" name="Rectangle 33">
              <a:extLst>
                <a:ext uri="{FF2B5EF4-FFF2-40B4-BE49-F238E27FC236}">
                  <a16:creationId xmlns:a16="http://schemas.microsoft.com/office/drawing/2014/main" xmlns="" id="{3E25CB18-572D-42EC-97AF-D08300DCC736}"/>
                </a:ext>
              </a:extLst>
            </p:cNvPr>
            <p:cNvSpPr/>
            <p:nvPr/>
          </p:nvSpPr>
          <p:spPr>
            <a:xfrm>
              <a:off x="6681246" y="4133212"/>
              <a:ext cx="1054364" cy="8687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cxnSp>
        <p:nvCxnSpPr>
          <p:cNvPr id="34" name="Straight Connector 26">
            <a:extLst>
              <a:ext uri="{FF2B5EF4-FFF2-40B4-BE49-F238E27FC236}">
                <a16:creationId xmlns:a16="http://schemas.microsoft.com/office/drawing/2014/main" xmlns="" id="{16BBC598-1BDE-4D1A-BB88-72DA17CE70D4}"/>
              </a:ext>
            </a:extLst>
          </p:cNvPr>
          <p:cNvCxnSpPr/>
          <p:nvPr userDrawn="1"/>
        </p:nvCxnSpPr>
        <p:spPr>
          <a:xfrm>
            <a:off x="4578470" y="2818736"/>
            <a:ext cx="0" cy="2322000"/>
          </a:xfrm>
          <a:prstGeom prst="line">
            <a:avLst/>
          </a:prstGeom>
          <a:ln w="38100">
            <a:solidFill>
              <a:schemeClr val="tx2"/>
            </a:solidFill>
            <a:prstDash val="solid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Текст 2">
            <a:extLst>
              <a:ext uri="{FF2B5EF4-FFF2-40B4-BE49-F238E27FC236}">
                <a16:creationId xmlns:a16="http://schemas.microsoft.com/office/drawing/2014/main" xmlns="" id="{35F4A4C7-1501-4C9F-8958-D821FFB3FE7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63715" y="2319383"/>
            <a:ext cx="2861051" cy="23971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6" name="Текст 2">
            <a:extLst>
              <a:ext uri="{FF2B5EF4-FFF2-40B4-BE49-F238E27FC236}">
                <a16:creationId xmlns:a16="http://schemas.microsoft.com/office/drawing/2014/main" xmlns="" id="{AD7CB3B5-D1EF-42F4-9DE1-37EAB24E467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90430" y="1268820"/>
            <a:ext cx="2861051" cy="239711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4" name="Заголовок 2">
            <a:extLst>
              <a:ext uri="{FF2B5EF4-FFF2-40B4-BE49-F238E27FC236}">
                <a16:creationId xmlns:a16="http://schemas.microsoft.com/office/drawing/2014/main" xmlns="" id="{9B80F71C-A499-45AC-8193-30D6AA3238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5872" y="299723"/>
            <a:ext cx="8148885" cy="521943"/>
          </a:xfrm>
          <a:prstGeom prst="rect">
            <a:avLst/>
          </a:prstGeom>
        </p:spPr>
        <p:txBody>
          <a:bodyPr anchor="ctr"/>
          <a:lstStyle>
            <a:lvl1pPr>
              <a:defRPr sz="2800" b="1"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2676943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">
            <a:extLst>
              <a:ext uri="{FF2B5EF4-FFF2-40B4-BE49-F238E27FC236}">
                <a16:creationId xmlns:a16="http://schemas.microsoft.com/office/drawing/2014/main" xmlns="" id="{72590394-0C6E-4A6D-9596-E8A0E2FF0878}"/>
              </a:ext>
            </a:extLst>
          </p:cNvPr>
          <p:cNvSpPr/>
          <p:nvPr userDrawn="1"/>
        </p:nvSpPr>
        <p:spPr>
          <a:xfrm>
            <a:off x="6878188" y="1460922"/>
            <a:ext cx="1803600" cy="2962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xmlns="" id="{E48D7E1E-0252-44CD-9533-75560C8E2B2F}"/>
              </a:ext>
            </a:extLst>
          </p:cNvPr>
          <p:cNvSpPr/>
          <p:nvPr userDrawn="1"/>
        </p:nvSpPr>
        <p:spPr>
          <a:xfrm>
            <a:off x="4741148" y="1460922"/>
            <a:ext cx="1803600" cy="2962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xmlns="" id="{CE66E94B-3FC3-46AD-92D1-25195E5FBA62}"/>
              </a:ext>
            </a:extLst>
          </p:cNvPr>
          <p:cNvSpPr/>
          <p:nvPr userDrawn="1"/>
        </p:nvSpPr>
        <p:spPr>
          <a:xfrm>
            <a:off x="2603951" y="1460922"/>
            <a:ext cx="1804283" cy="2962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Рисунок 2">
            <a:extLst>
              <a:ext uri="{FF2B5EF4-FFF2-40B4-BE49-F238E27FC236}">
                <a16:creationId xmlns:a16="http://schemas.microsoft.com/office/drawing/2014/main" xmlns="" id="{96ABD9B7-8F18-49B3-B638-4F264046C90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606411" y="1460581"/>
            <a:ext cx="1801296" cy="1086929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 dirty="0"/>
          </a:p>
        </p:txBody>
      </p:sp>
      <p:sp>
        <p:nvSpPr>
          <p:cNvPr id="24" name="Рисунок 2">
            <a:extLst>
              <a:ext uri="{FF2B5EF4-FFF2-40B4-BE49-F238E27FC236}">
                <a16:creationId xmlns:a16="http://schemas.microsoft.com/office/drawing/2014/main" xmlns="" id="{9127D34D-9B1A-4C82-944C-C60729C0003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742300" y="1460581"/>
            <a:ext cx="1801296" cy="1086929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 dirty="0"/>
          </a:p>
        </p:txBody>
      </p:sp>
      <p:sp>
        <p:nvSpPr>
          <p:cNvPr id="25" name="Рисунок 2">
            <a:extLst>
              <a:ext uri="{FF2B5EF4-FFF2-40B4-BE49-F238E27FC236}">
                <a16:creationId xmlns:a16="http://schemas.microsoft.com/office/drawing/2014/main" xmlns="" id="{559F7FE1-0B87-42B3-8D89-ACFEDB0EF77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879340" y="1460581"/>
            <a:ext cx="1801296" cy="1086929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 dirty="0"/>
          </a:p>
        </p:txBody>
      </p:sp>
      <p:sp>
        <p:nvSpPr>
          <p:cNvPr id="27" name="Текст 2">
            <a:extLst>
              <a:ext uri="{FF2B5EF4-FFF2-40B4-BE49-F238E27FC236}">
                <a16:creationId xmlns:a16="http://schemas.microsoft.com/office/drawing/2014/main" xmlns="" id="{852D14A3-0C3C-4222-BC34-BA85A3D8EA1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609762" y="2769077"/>
            <a:ext cx="1792658" cy="16544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8" name="Текст 2">
            <a:extLst>
              <a:ext uri="{FF2B5EF4-FFF2-40B4-BE49-F238E27FC236}">
                <a16:creationId xmlns:a16="http://schemas.microsoft.com/office/drawing/2014/main" xmlns="" id="{16B54265-29A4-45F6-8E4F-F0D66BF5E16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46619" y="2769077"/>
            <a:ext cx="1792658" cy="16544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9" name="Текст 2">
            <a:extLst>
              <a:ext uri="{FF2B5EF4-FFF2-40B4-BE49-F238E27FC236}">
                <a16:creationId xmlns:a16="http://schemas.microsoft.com/office/drawing/2014/main" xmlns="" id="{8F5CADDE-FB67-48D2-80F1-50325E6F9F6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883659" y="2769077"/>
            <a:ext cx="1792658" cy="16544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1" name="Rectangle 9">
            <a:extLst>
              <a:ext uri="{FF2B5EF4-FFF2-40B4-BE49-F238E27FC236}">
                <a16:creationId xmlns:a16="http://schemas.microsoft.com/office/drawing/2014/main" xmlns="" id="{29B87DC1-9901-40F8-9BAC-098C63509FFD}"/>
              </a:ext>
            </a:extLst>
          </p:cNvPr>
          <p:cNvSpPr/>
          <p:nvPr userDrawn="1"/>
        </p:nvSpPr>
        <p:spPr>
          <a:xfrm>
            <a:off x="469214" y="1460922"/>
            <a:ext cx="1804283" cy="2962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Рисунок 2">
            <a:extLst>
              <a:ext uri="{FF2B5EF4-FFF2-40B4-BE49-F238E27FC236}">
                <a16:creationId xmlns:a16="http://schemas.microsoft.com/office/drawing/2014/main" xmlns="" id="{FCE179FA-D27B-4C7F-98F8-37734CC013D9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71675" y="1460581"/>
            <a:ext cx="1801296" cy="1086929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 dirty="0"/>
          </a:p>
        </p:txBody>
      </p:sp>
      <p:sp>
        <p:nvSpPr>
          <p:cNvPr id="38" name="Текст 2">
            <a:extLst>
              <a:ext uri="{FF2B5EF4-FFF2-40B4-BE49-F238E27FC236}">
                <a16:creationId xmlns:a16="http://schemas.microsoft.com/office/drawing/2014/main" xmlns="" id="{32ABFBC2-76BE-4598-9E42-C651178F464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5026" y="2769077"/>
            <a:ext cx="1792658" cy="16544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2" name="Заголовок 2">
            <a:extLst>
              <a:ext uri="{FF2B5EF4-FFF2-40B4-BE49-F238E27FC236}">
                <a16:creationId xmlns:a16="http://schemas.microsoft.com/office/drawing/2014/main" xmlns="" id="{4C2A6FF9-69BB-452A-9D2D-47C24BB3A0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5872" y="299723"/>
            <a:ext cx="8148885" cy="521943"/>
          </a:xfrm>
          <a:prstGeom prst="rect">
            <a:avLst/>
          </a:prstGeom>
        </p:spPr>
        <p:txBody>
          <a:bodyPr anchor="ctr"/>
          <a:lstStyle>
            <a:lvl1pPr>
              <a:defRPr sz="2800" b="1"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2697307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3D8F36CF-F2BC-40FE-8EA2-F424781E050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669212"/>
            <a:ext cx="4572000" cy="2471468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endParaRPr lang="ru-RU"/>
          </a:p>
        </p:txBody>
      </p:sp>
      <p:sp>
        <p:nvSpPr>
          <p:cNvPr id="13" name="Текст 2">
            <a:extLst>
              <a:ext uri="{FF2B5EF4-FFF2-40B4-BE49-F238E27FC236}">
                <a16:creationId xmlns:a16="http://schemas.microsoft.com/office/drawing/2014/main" xmlns="" id="{5D9C513A-BFF6-4D92-99B6-BBC165113B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0" y="1669212"/>
            <a:ext cx="4185047" cy="24714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6" name="Заголовок 2">
            <a:extLst>
              <a:ext uri="{FF2B5EF4-FFF2-40B4-BE49-F238E27FC236}">
                <a16:creationId xmlns:a16="http://schemas.microsoft.com/office/drawing/2014/main" xmlns="" id="{C997A6B0-70D2-4CAA-A679-DD3DE39B09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5872" y="299723"/>
            <a:ext cx="8148885" cy="521943"/>
          </a:xfrm>
          <a:prstGeom prst="rect">
            <a:avLst/>
          </a:prstGeom>
        </p:spPr>
        <p:txBody>
          <a:bodyPr anchor="ctr"/>
          <a:lstStyle>
            <a:lvl1pPr>
              <a:defRPr sz="2800" b="1"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2447124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7">
            <a:extLst>
              <a:ext uri="{FF2B5EF4-FFF2-40B4-BE49-F238E27FC236}">
                <a16:creationId xmlns:a16="http://schemas.microsoft.com/office/drawing/2014/main" xmlns="" id="{2373DDA6-9FB5-499A-8FD9-8B91AF084A5F}"/>
              </a:ext>
            </a:extLst>
          </p:cNvPr>
          <p:cNvSpPr/>
          <p:nvPr userDrawn="1"/>
        </p:nvSpPr>
        <p:spPr>
          <a:xfrm>
            <a:off x="948818" y="1329612"/>
            <a:ext cx="3471450" cy="1458162"/>
          </a:xfrm>
          <a:prstGeom prst="roundRect">
            <a:avLst>
              <a:gd name="adj" fmla="val 748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563" lvl="0" indent="-182563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4" name="Rectangle: Rounded Corners 19">
            <a:extLst>
              <a:ext uri="{FF2B5EF4-FFF2-40B4-BE49-F238E27FC236}">
                <a16:creationId xmlns:a16="http://schemas.microsoft.com/office/drawing/2014/main" xmlns="" id="{5717EE70-02C3-4FF3-A3CB-88A1B6779337}"/>
              </a:ext>
            </a:extLst>
          </p:cNvPr>
          <p:cNvSpPr/>
          <p:nvPr userDrawn="1"/>
        </p:nvSpPr>
        <p:spPr>
          <a:xfrm>
            <a:off x="4730264" y="1329612"/>
            <a:ext cx="3471450" cy="1458162"/>
          </a:xfrm>
          <a:prstGeom prst="roundRect">
            <a:avLst>
              <a:gd name="adj" fmla="val 748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563" lvl="0" indent="-182563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5" name="Rectangle: Rounded Corners 20">
            <a:extLst>
              <a:ext uri="{FF2B5EF4-FFF2-40B4-BE49-F238E27FC236}">
                <a16:creationId xmlns:a16="http://schemas.microsoft.com/office/drawing/2014/main" xmlns="" id="{397695A6-CB85-4FA1-81AE-A2D0D29782C0}"/>
              </a:ext>
            </a:extLst>
          </p:cNvPr>
          <p:cNvSpPr/>
          <p:nvPr userDrawn="1"/>
        </p:nvSpPr>
        <p:spPr>
          <a:xfrm>
            <a:off x="948818" y="2949792"/>
            <a:ext cx="3471450" cy="1458162"/>
          </a:xfrm>
          <a:prstGeom prst="roundRect">
            <a:avLst>
              <a:gd name="adj" fmla="val 748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8" name="Rectangle: Rounded Corners 29">
            <a:extLst>
              <a:ext uri="{FF2B5EF4-FFF2-40B4-BE49-F238E27FC236}">
                <a16:creationId xmlns:a16="http://schemas.microsoft.com/office/drawing/2014/main" xmlns="" id="{60F7A21B-C033-43B8-8165-1712780DDCFA}"/>
              </a:ext>
            </a:extLst>
          </p:cNvPr>
          <p:cNvSpPr/>
          <p:nvPr userDrawn="1"/>
        </p:nvSpPr>
        <p:spPr>
          <a:xfrm>
            <a:off x="4730264" y="2949792"/>
            <a:ext cx="3471450" cy="1458162"/>
          </a:xfrm>
          <a:prstGeom prst="roundRect">
            <a:avLst>
              <a:gd name="adj" fmla="val 748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563" lvl="0" indent="-182563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EE481C6-F6D5-4BFC-A6CE-4D364E5B4EF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22231" y="1397795"/>
            <a:ext cx="3331369" cy="1313260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5" name="Текст 2">
            <a:extLst>
              <a:ext uri="{FF2B5EF4-FFF2-40B4-BE49-F238E27FC236}">
                <a16:creationId xmlns:a16="http://schemas.microsoft.com/office/drawing/2014/main" xmlns="" id="{3F708CF0-C906-4B82-9DDD-E77D51D2FC9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803510" y="1397794"/>
            <a:ext cx="3331369" cy="1313260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6" name="Текст 2">
            <a:extLst>
              <a:ext uri="{FF2B5EF4-FFF2-40B4-BE49-F238E27FC236}">
                <a16:creationId xmlns:a16="http://schemas.microsoft.com/office/drawing/2014/main" xmlns="" id="{6A897CF2-2888-4A01-834D-21418F290DF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803510" y="3013975"/>
            <a:ext cx="3331369" cy="1313260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7" name="Текст 2">
            <a:extLst>
              <a:ext uri="{FF2B5EF4-FFF2-40B4-BE49-F238E27FC236}">
                <a16:creationId xmlns:a16="http://schemas.microsoft.com/office/drawing/2014/main" xmlns="" id="{7D14A4F8-CA94-4037-8472-6E06E9DF995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22231" y="3025042"/>
            <a:ext cx="3331369" cy="1313260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E13B4367-2763-4939-BB98-BD3255F27690}"/>
              </a:ext>
            </a:extLst>
          </p:cNvPr>
          <p:cNvGrpSpPr/>
          <p:nvPr userDrawn="1"/>
        </p:nvGrpSpPr>
        <p:grpSpPr>
          <a:xfrm>
            <a:off x="3964434" y="2261216"/>
            <a:ext cx="1215135" cy="1215135"/>
            <a:chOff x="5285910" y="3014954"/>
            <a:chExt cx="1620180" cy="1620180"/>
          </a:xfrm>
        </p:grpSpPr>
        <p:sp>
          <p:nvSpPr>
            <p:cNvPr id="19" name="Oval 28">
              <a:extLst>
                <a:ext uri="{FF2B5EF4-FFF2-40B4-BE49-F238E27FC236}">
                  <a16:creationId xmlns:a16="http://schemas.microsoft.com/office/drawing/2014/main" xmlns="" id="{137E14FE-B026-4425-95EC-348ABBB6523B}"/>
                </a:ext>
              </a:extLst>
            </p:cNvPr>
            <p:cNvSpPr/>
            <p:nvPr userDrawn="1"/>
          </p:nvSpPr>
          <p:spPr>
            <a:xfrm>
              <a:off x="5285910" y="3014954"/>
              <a:ext cx="1620180" cy="16201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30">
              <a:extLst>
                <a:ext uri="{FF2B5EF4-FFF2-40B4-BE49-F238E27FC236}">
                  <a16:creationId xmlns:a16="http://schemas.microsoft.com/office/drawing/2014/main" xmlns="" id="{3A0F1D7B-3DF2-4CE6-AF34-AF1C8E108757}"/>
                </a:ext>
              </a:extLst>
            </p:cNvPr>
            <p:cNvSpPr/>
            <p:nvPr userDrawn="1"/>
          </p:nvSpPr>
          <p:spPr>
            <a:xfrm>
              <a:off x="5459394" y="3188438"/>
              <a:ext cx="1273212" cy="1273212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dirty="0"/>
            </a:p>
          </p:txBody>
        </p:sp>
      </p:grp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D55BFC40-6925-4E5F-BF1D-B29BAEF2328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127539" y="2571404"/>
            <a:ext cx="902494" cy="52982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endParaRPr lang="ru-RU" dirty="0"/>
          </a:p>
        </p:txBody>
      </p:sp>
      <p:sp>
        <p:nvSpPr>
          <p:cNvPr id="22" name="Заголовок 2">
            <a:extLst>
              <a:ext uri="{FF2B5EF4-FFF2-40B4-BE49-F238E27FC236}">
                <a16:creationId xmlns:a16="http://schemas.microsoft.com/office/drawing/2014/main" xmlns="" id="{D78E191B-0393-4AEF-BFE5-CB7708539E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5872" y="299723"/>
            <a:ext cx="8148885" cy="521943"/>
          </a:xfrm>
          <a:prstGeom prst="rect">
            <a:avLst/>
          </a:prstGeom>
        </p:spPr>
        <p:txBody>
          <a:bodyPr anchor="ctr"/>
          <a:lstStyle>
            <a:lvl1pPr>
              <a:defRPr sz="2800" b="1"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972122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xmlns="" id="{F3A68A85-C08C-4ABB-AEA4-8BE0D6D1CF8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2571754"/>
            <a:ext cx="2286000" cy="2571749"/>
          </a:xfrm>
          <a:custGeom>
            <a:avLst/>
            <a:gdLst>
              <a:gd name="connsiteX0" fmla="*/ 0 w 3048000"/>
              <a:gd name="connsiteY0" fmla="*/ 0 h 3428999"/>
              <a:gd name="connsiteX1" fmla="*/ 3048000 w 3048000"/>
              <a:gd name="connsiteY1" fmla="*/ 0 h 3428999"/>
              <a:gd name="connsiteX2" fmla="*/ 3048000 w 3048000"/>
              <a:gd name="connsiteY2" fmla="*/ 3428999 h 3428999"/>
              <a:gd name="connsiteX3" fmla="*/ 0 w 3048000"/>
              <a:gd name="connsiteY3" fmla="*/ 3428999 h 3428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3428999">
                <a:moveTo>
                  <a:pt x="0" y="0"/>
                </a:moveTo>
                <a:lnTo>
                  <a:pt x="3048000" y="0"/>
                </a:lnTo>
                <a:lnTo>
                  <a:pt x="3048000" y="3428999"/>
                </a:lnTo>
                <a:lnTo>
                  <a:pt x="0" y="3428999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Рисунок</a:t>
            </a:r>
            <a:endParaRPr lang="en-US" dirty="0"/>
          </a:p>
          <a:p>
            <a:endParaRPr lang="en-US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xmlns="" id="{D6DA1285-73AF-49B0-90CB-4BC58CA6EAF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286000" y="4"/>
            <a:ext cx="2286000" cy="2571749"/>
          </a:xfrm>
          <a:custGeom>
            <a:avLst/>
            <a:gdLst>
              <a:gd name="connsiteX0" fmla="*/ 0 w 3048000"/>
              <a:gd name="connsiteY0" fmla="*/ 0 h 3428999"/>
              <a:gd name="connsiteX1" fmla="*/ 3048000 w 3048000"/>
              <a:gd name="connsiteY1" fmla="*/ 0 h 3428999"/>
              <a:gd name="connsiteX2" fmla="*/ 3048000 w 3048000"/>
              <a:gd name="connsiteY2" fmla="*/ 3428999 h 3428999"/>
              <a:gd name="connsiteX3" fmla="*/ 0 w 3048000"/>
              <a:gd name="connsiteY3" fmla="*/ 3428999 h 3428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3428999">
                <a:moveTo>
                  <a:pt x="0" y="0"/>
                </a:moveTo>
                <a:lnTo>
                  <a:pt x="3048000" y="0"/>
                </a:lnTo>
                <a:lnTo>
                  <a:pt x="3048000" y="3428999"/>
                </a:lnTo>
                <a:lnTo>
                  <a:pt x="0" y="3428999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Рисунок</a:t>
            </a:r>
            <a:endParaRPr lang="en-US" dirty="0"/>
          </a:p>
          <a:p>
            <a:endParaRPr lang="en-US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xmlns="" id="{B3F9DBF3-29C5-4EC1-B842-B1C97FD3658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2571752"/>
            <a:ext cx="2286000" cy="2571749"/>
          </a:xfrm>
          <a:custGeom>
            <a:avLst/>
            <a:gdLst>
              <a:gd name="connsiteX0" fmla="*/ 0 w 3048000"/>
              <a:gd name="connsiteY0" fmla="*/ 0 h 3428999"/>
              <a:gd name="connsiteX1" fmla="*/ 3048000 w 3048000"/>
              <a:gd name="connsiteY1" fmla="*/ 0 h 3428999"/>
              <a:gd name="connsiteX2" fmla="*/ 3048000 w 3048000"/>
              <a:gd name="connsiteY2" fmla="*/ 3428999 h 3428999"/>
              <a:gd name="connsiteX3" fmla="*/ 0 w 3048000"/>
              <a:gd name="connsiteY3" fmla="*/ 3428999 h 3428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3428999">
                <a:moveTo>
                  <a:pt x="0" y="0"/>
                </a:moveTo>
                <a:lnTo>
                  <a:pt x="3048000" y="0"/>
                </a:lnTo>
                <a:lnTo>
                  <a:pt x="3048000" y="3428999"/>
                </a:lnTo>
                <a:lnTo>
                  <a:pt x="0" y="3428999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Рисунок</a:t>
            </a:r>
            <a:endParaRPr lang="en-US" dirty="0"/>
          </a:p>
          <a:p>
            <a:endParaRPr lang="en-US" dirty="0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xmlns="" id="{42289922-FE00-4DA4-BBAB-3A9DF040638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2"/>
            <a:ext cx="2286000" cy="2571749"/>
          </a:xfrm>
          <a:custGeom>
            <a:avLst/>
            <a:gdLst>
              <a:gd name="connsiteX0" fmla="*/ 0 w 3048000"/>
              <a:gd name="connsiteY0" fmla="*/ 0 h 3428999"/>
              <a:gd name="connsiteX1" fmla="*/ 3048000 w 3048000"/>
              <a:gd name="connsiteY1" fmla="*/ 0 h 3428999"/>
              <a:gd name="connsiteX2" fmla="*/ 3048000 w 3048000"/>
              <a:gd name="connsiteY2" fmla="*/ 3428999 h 3428999"/>
              <a:gd name="connsiteX3" fmla="*/ 0 w 3048000"/>
              <a:gd name="connsiteY3" fmla="*/ 3428999 h 3428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3428999">
                <a:moveTo>
                  <a:pt x="0" y="0"/>
                </a:moveTo>
                <a:lnTo>
                  <a:pt x="3048000" y="0"/>
                </a:lnTo>
                <a:lnTo>
                  <a:pt x="3048000" y="3428999"/>
                </a:lnTo>
                <a:lnTo>
                  <a:pt x="0" y="3428999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Рисунок</a:t>
            </a:r>
            <a:endParaRPr lang="en-US" dirty="0"/>
          </a:p>
          <a:p>
            <a:endParaRPr lang="en-US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67A5494-FED7-44D7-91F7-215DFE5B18F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1"/>
            <a:ext cx="2286000" cy="2571747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8" name="Текст 2">
            <a:extLst>
              <a:ext uri="{FF2B5EF4-FFF2-40B4-BE49-F238E27FC236}">
                <a16:creationId xmlns:a16="http://schemas.microsoft.com/office/drawing/2014/main" xmlns="" id="{38B453D8-9238-49FC-A26F-761C86F49A8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1" y="0"/>
            <a:ext cx="2285999" cy="2571747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9" name="Текст 2">
            <a:extLst>
              <a:ext uri="{FF2B5EF4-FFF2-40B4-BE49-F238E27FC236}">
                <a16:creationId xmlns:a16="http://schemas.microsoft.com/office/drawing/2014/main" xmlns="" id="{36E3C913-E243-4987-82F4-5A5B0C36AB5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58000" y="2579298"/>
            <a:ext cx="2285999" cy="2571747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0" name="Текст 2">
            <a:extLst>
              <a:ext uri="{FF2B5EF4-FFF2-40B4-BE49-F238E27FC236}">
                <a16:creationId xmlns:a16="http://schemas.microsoft.com/office/drawing/2014/main" xmlns="" id="{C40BBE00-6393-4074-B35A-E68BF32D6CA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92470" y="2579298"/>
            <a:ext cx="2286000" cy="2571747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xmlns="" val="2627369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8">
            <a:extLst>
              <a:ext uri="{FF2B5EF4-FFF2-40B4-BE49-F238E27FC236}">
                <a16:creationId xmlns:a16="http://schemas.microsoft.com/office/drawing/2014/main" xmlns="" id="{04D0443B-8B25-4753-97BC-7ACC251051A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17862" y="1120263"/>
            <a:ext cx="2382308" cy="1404964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 dirty="0"/>
          </a:p>
        </p:txBody>
      </p:sp>
      <p:sp>
        <p:nvSpPr>
          <p:cNvPr id="19" name="Рисунок 8">
            <a:extLst>
              <a:ext uri="{FF2B5EF4-FFF2-40B4-BE49-F238E27FC236}">
                <a16:creationId xmlns:a16="http://schemas.microsoft.com/office/drawing/2014/main" xmlns="" id="{3414EF02-61F3-4BCD-9FE6-7540ECF1D09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88562" y="2930821"/>
            <a:ext cx="2382308" cy="1404964"/>
          </a:xfrm>
          <a:prstGeom prst="rect">
            <a:avLst/>
          </a:prstGeom>
          <a:solidFill>
            <a:schemeClr val="bg2"/>
          </a:solidFill>
          <a:effectLst/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 dirty="0"/>
          </a:p>
        </p:txBody>
      </p:sp>
      <p:sp>
        <p:nvSpPr>
          <p:cNvPr id="18" name="Рисунок 8">
            <a:extLst>
              <a:ext uri="{FF2B5EF4-FFF2-40B4-BE49-F238E27FC236}">
                <a16:creationId xmlns:a16="http://schemas.microsoft.com/office/drawing/2014/main" xmlns="" id="{C7F61115-1220-4340-A824-31B2C776CFE7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303212" y="2930821"/>
            <a:ext cx="2382308" cy="1404964"/>
          </a:xfrm>
          <a:prstGeom prst="rect">
            <a:avLst/>
          </a:prstGeom>
          <a:solidFill>
            <a:schemeClr val="bg2"/>
          </a:solidFill>
          <a:effectLst/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 dirty="0"/>
          </a:p>
        </p:txBody>
      </p:sp>
      <p:sp>
        <p:nvSpPr>
          <p:cNvPr id="17" name="Рисунок 8">
            <a:extLst>
              <a:ext uri="{FF2B5EF4-FFF2-40B4-BE49-F238E27FC236}">
                <a16:creationId xmlns:a16="http://schemas.microsoft.com/office/drawing/2014/main" xmlns="" id="{A3CFCED5-5D53-4B0C-9800-2784DBA52F2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217862" y="2930821"/>
            <a:ext cx="2382308" cy="1404964"/>
          </a:xfrm>
          <a:prstGeom prst="rect">
            <a:avLst/>
          </a:prstGeom>
          <a:solidFill>
            <a:schemeClr val="bg2"/>
          </a:solidFill>
          <a:effectLst/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 dirty="0"/>
          </a:p>
        </p:txBody>
      </p:sp>
      <p:sp>
        <p:nvSpPr>
          <p:cNvPr id="15" name="Рисунок 8">
            <a:extLst>
              <a:ext uri="{FF2B5EF4-FFF2-40B4-BE49-F238E27FC236}">
                <a16:creationId xmlns:a16="http://schemas.microsoft.com/office/drawing/2014/main" xmlns="" id="{F3FBBD1E-C48A-494C-8A31-8E03E2CC74B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8562" y="1120263"/>
            <a:ext cx="2382308" cy="1404964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 dirty="0"/>
          </a:p>
        </p:txBody>
      </p:sp>
      <p:sp>
        <p:nvSpPr>
          <p:cNvPr id="14" name="Рисунок 8">
            <a:extLst>
              <a:ext uri="{FF2B5EF4-FFF2-40B4-BE49-F238E27FC236}">
                <a16:creationId xmlns:a16="http://schemas.microsoft.com/office/drawing/2014/main" xmlns="" id="{E59BA82F-51B7-481C-915C-CF24D5E8726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303212" y="1120263"/>
            <a:ext cx="2382308" cy="1404964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 dirty="0"/>
          </a:p>
        </p:txBody>
      </p:sp>
      <p:sp>
        <p:nvSpPr>
          <p:cNvPr id="20" name="Заголовок 2">
            <a:extLst>
              <a:ext uri="{FF2B5EF4-FFF2-40B4-BE49-F238E27FC236}">
                <a16:creationId xmlns:a16="http://schemas.microsoft.com/office/drawing/2014/main" xmlns="" id="{98AD1BA8-06A1-4573-9ADF-6280EF1AEA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1598" y="299723"/>
            <a:ext cx="8148885" cy="521943"/>
          </a:xfrm>
          <a:prstGeom prst="rect">
            <a:avLst/>
          </a:prstGeom>
        </p:spPr>
        <p:txBody>
          <a:bodyPr anchor="ctr"/>
          <a:lstStyle>
            <a:lvl1pPr>
              <a:defRPr sz="2800" b="1"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177854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FB239F5A-AC9C-47B0-A16E-43C374B6E579}"/>
              </a:ext>
            </a:extLst>
          </p:cNvPr>
          <p:cNvSpPr/>
          <p:nvPr userDrawn="1"/>
        </p:nvSpPr>
        <p:spPr>
          <a:xfrm>
            <a:off x="0" y="556406"/>
            <a:ext cx="9144000" cy="403069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xmlns="" id="{8C372B60-96E7-4A6C-AB7D-C438C1E446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08298" y="4229394"/>
            <a:ext cx="5948750" cy="28217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1600"/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Город, месяц, дата</a:t>
            </a:r>
          </a:p>
        </p:txBody>
      </p:sp>
      <p:sp>
        <p:nvSpPr>
          <p:cNvPr id="15" name="Текст 13">
            <a:extLst>
              <a:ext uri="{FF2B5EF4-FFF2-40B4-BE49-F238E27FC236}">
                <a16:creationId xmlns:a16="http://schemas.microsoft.com/office/drawing/2014/main" xmlns="" id="{B24F3C19-0A22-4229-BE99-BBEE957CD91A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2808299" y="1628527"/>
            <a:ext cx="5948748" cy="1890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ТЕМА ВЫСТУПЛЕНИЯ</a:t>
            </a:r>
          </a:p>
        </p:txBody>
      </p:sp>
      <p:sp>
        <p:nvSpPr>
          <p:cNvPr id="16" name="Текст 13">
            <a:extLst>
              <a:ext uri="{FF2B5EF4-FFF2-40B4-BE49-F238E27FC236}">
                <a16:creationId xmlns:a16="http://schemas.microsoft.com/office/drawing/2014/main" xmlns="" id="{260FA8B3-E80C-4FB8-B1F1-D2DB70608AF2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2808299" y="3570487"/>
            <a:ext cx="5948748" cy="60694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FontTx/>
              <a:buNone/>
              <a:defRPr sz="1600"/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ФИО, должность</a:t>
            </a:r>
          </a:p>
        </p:txBody>
      </p:sp>
      <p:sp>
        <p:nvSpPr>
          <p:cNvPr id="18" name="Текст 13">
            <a:extLst>
              <a:ext uri="{FF2B5EF4-FFF2-40B4-BE49-F238E27FC236}">
                <a16:creationId xmlns:a16="http://schemas.microsoft.com/office/drawing/2014/main" xmlns="" id="{CFD390DD-273E-46DC-86DA-2398186CB489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2808299" y="1294390"/>
            <a:ext cx="5948748" cy="28217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Название структурного подразделения администрации 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A3B92538-87A1-48BD-9E21-C293356CCBB6}"/>
              </a:ext>
            </a:extLst>
          </p:cNvPr>
          <p:cNvGrpSpPr/>
          <p:nvPr userDrawn="1"/>
        </p:nvGrpSpPr>
        <p:grpSpPr>
          <a:xfrm>
            <a:off x="446816" y="1401506"/>
            <a:ext cx="1974529" cy="2536698"/>
            <a:chOff x="515937" y="2088162"/>
            <a:chExt cx="2632705" cy="3382264"/>
          </a:xfrm>
        </p:grpSpPr>
        <p:pic>
          <p:nvPicPr>
            <p:cNvPr id="12" name="Рисунок 11" descr="Изображение выглядит как цветок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6E8B6043-70E8-43F1-8FCD-160DA5C0DD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15141"/>
            <a:stretch/>
          </p:blipFill>
          <p:spPr>
            <a:xfrm>
              <a:off x="515938" y="2088162"/>
              <a:ext cx="2556000" cy="2663403"/>
            </a:xfrm>
            <a:prstGeom prst="rect">
              <a:avLst/>
            </a:prstGeom>
          </p:spPr>
        </p:pic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xmlns="" id="{987CD1C7-F4D8-408A-BD9B-731E57D749FB}"/>
                </a:ext>
              </a:extLst>
            </p:cNvPr>
            <p:cNvSpPr/>
            <p:nvPr userDrawn="1"/>
          </p:nvSpPr>
          <p:spPr>
            <a:xfrm>
              <a:off x="515937" y="4977983"/>
              <a:ext cx="2632705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ru-RU" sz="1000" b="0" i="0" u="none" strike="noStrike" kern="1200" cap="none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АДМИНИСТРАЦИЯ КУРСКОЙ ОБЛАСТИ</a:t>
              </a:r>
            </a:p>
          </p:txBody>
        </p:sp>
      </p:grp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528ECFFE-8D11-4FB6-978F-D03C3C7FD7D2}"/>
              </a:ext>
            </a:extLst>
          </p:cNvPr>
          <p:cNvSpPr/>
          <p:nvPr userDrawn="1"/>
        </p:nvSpPr>
        <p:spPr>
          <a:xfrm>
            <a:off x="2555724" y="1756053"/>
            <a:ext cx="162000" cy="16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815371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8"/>
          <p:cNvSpPr>
            <a:spLocks noGrp="1"/>
          </p:cNvSpPr>
          <p:nvPr>
            <p:ph type="pic" idx="13"/>
          </p:nvPr>
        </p:nvSpPr>
        <p:spPr>
          <a:xfrm>
            <a:off x="1" y="1"/>
            <a:ext cx="9144001" cy="3208892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978332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7215">
        <p14:gallery dir="l"/>
      </p:transition>
    </mc:Choice>
    <mc:Fallback>
      <p:transition spd="slow" advTm="7215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3">
            <a:extLst>
              <a:ext uri="{FF2B5EF4-FFF2-40B4-BE49-F238E27FC236}">
                <a16:creationId xmlns:a16="http://schemas.microsoft.com/office/drawing/2014/main" xmlns="" id="{E2139B24-BD53-4D4C-A303-1C2E2FEAD0E7}"/>
              </a:ext>
            </a:extLst>
          </p:cNvPr>
          <p:cNvSpPr/>
          <p:nvPr userDrawn="1"/>
        </p:nvSpPr>
        <p:spPr>
          <a:xfrm>
            <a:off x="760809" y="3425038"/>
            <a:ext cx="3535146" cy="935303"/>
          </a:xfrm>
          <a:prstGeom prst="roundRect">
            <a:avLst>
              <a:gd name="adj" fmla="val 357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Текст 3">
            <a:extLst>
              <a:ext uri="{FF2B5EF4-FFF2-40B4-BE49-F238E27FC236}">
                <a16:creationId xmlns:a16="http://schemas.microsoft.com/office/drawing/2014/main" xmlns="" id="{B690B75D-C56C-4516-A269-71C0D816A0C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60809" y="3425038"/>
            <a:ext cx="3535146" cy="935303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Tx/>
              <a:buNone/>
              <a:defRPr sz="1350" b="0">
                <a:solidFill>
                  <a:schemeClr val="tx1"/>
                </a:solidFill>
              </a:defRPr>
            </a:lvl1pPr>
            <a:lvl2pPr marL="342900" indent="0" algn="l">
              <a:buNone/>
              <a:defRPr sz="1050">
                <a:solidFill>
                  <a:schemeClr val="bg1"/>
                </a:solidFill>
              </a:defRPr>
            </a:lvl2pPr>
          </a:lstStyle>
          <a:p>
            <a:pPr lvl="0"/>
            <a:endParaRPr lang="ru-RU" dirty="0"/>
          </a:p>
        </p:txBody>
      </p:sp>
      <p:sp>
        <p:nvSpPr>
          <p:cNvPr id="5" name="Rounded Rectangle 3">
            <a:extLst>
              <a:ext uri="{FF2B5EF4-FFF2-40B4-BE49-F238E27FC236}">
                <a16:creationId xmlns:a16="http://schemas.microsoft.com/office/drawing/2014/main" xmlns="" id="{D1D352EC-0BDB-42A5-AD18-B94F5A0B6938}"/>
              </a:ext>
            </a:extLst>
          </p:cNvPr>
          <p:cNvSpPr/>
          <p:nvPr userDrawn="1"/>
        </p:nvSpPr>
        <p:spPr>
          <a:xfrm>
            <a:off x="761348" y="2269864"/>
            <a:ext cx="3535146" cy="935303"/>
          </a:xfrm>
          <a:prstGeom prst="roundRect">
            <a:avLst>
              <a:gd name="adj" fmla="val 357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Текст 3">
            <a:extLst>
              <a:ext uri="{FF2B5EF4-FFF2-40B4-BE49-F238E27FC236}">
                <a16:creationId xmlns:a16="http://schemas.microsoft.com/office/drawing/2014/main" xmlns="" id="{0F1ECC38-595A-46F8-BB74-064491804CA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61348" y="2277854"/>
            <a:ext cx="3535146" cy="919323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Tx/>
              <a:buNone/>
              <a:defRPr sz="1350" b="0">
                <a:solidFill>
                  <a:schemeClr val="tx1"/>
                </a:solidFill>
              </a:defRPr>
            </a:lvl1pPr>
            <a:lvl2pPr marL="342900" indent="0" algn="l">
              <a:buNone/>
              <a:defRPr sz="1050">
                <a:solidFill>
                  <a:schemeClr val="bg1"/>
                </a:solidFill>
              </a:defRPr>
            </a:lvl2pPr>
          </a:lstStyle>
          <a:p>
            <a:pPr lvl="0"/>
            <a:endParaRPr lang="ru-RU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xmlns="" id="{A030F021-A705-4E91-8D9F-0F1C356ED8DE}"/>
              </a:ext>
            </a:extLst>
          </p:cNvPr>
          <p:cNvSpPr/>
          <p:nvPr userDrawn="1"/>
        </p:nvSpPr>
        <p:spPr>
          <a:xfrm>
            <a:off x="760809" y="1118476"/>
            <a:ext cx="3535146" cy="935303"/>
          </a:xfrm>
          <a:prstGeom prst="roundRect">
            <a:avLst>
              <a:gd name="adj" fmla="val 357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Текст 3">
            <a:extLst>
              <a:ext uri="{FF2B5EF4-FFF2-40B4-BE49-F238E27FC236}">
                <a16:creationId xmlns:a16="http://schemas.microsoft.com/office/drawing/2014/main" xmlns="" id="{29315735-CF94-4DBB-A917-2D6ADAC1B69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69740" y="1126465"/>
            <a:ext cx="3517286" cy="919323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Tx/>
              <a:buNone/>
              <a:defRPr sz="1350" b="0">
                <a:solidFill>
                  <a:schemeClr val="tx1"/>
                </a:solidFill>
              </a:defRPr>
            </a:lvl1pPr>
            <a:lvl2pPr marL="342900" indent="0" algn="l">
              <a:buNone/>
              <a:defRPr sz="1050">
                <a:solidFill>
                  <a:schemeClr val="bg1"/>
                </a:solidFill>
              </a:defRPr>
            </a:lvl2pPr>
          </a:lstStyle>
          <a:p>
            <a:pPr lvl="0"/>
            <a:endParaRPr lang="ru-RU" dirty="0"/>
          </a:p>
        </p:txBody>
      </p:sp>
      <p:sp>
        <p:nvSpPr>
          <p:cNvPr id="14" name="Текст 3">
            <a:extLst>
              <a:ext uri="{FF2B5EF4-FFF2-40B4-BE49-F238E27FC236}">
                <a16:creationId xmlns:a16="http://schemas.microsoft.com/office/drawing/2014/main" xmlns="" id="{F0E8AFD7-082E-4B81-8630-2D4354082C3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572000" y="1118474"/>
            <a:ext cx="4185047" cy="3238083"/>
          </a:xfrm>
          <a:prstGeom prst="rect">
            <a:avLst/>
          </a:prstGeom>
        </p:spPr>
        <p:txBody>
          <a:bodyPr anchor="t"/>
          <a:lstStyle>
            <a:lvl1pPr marL="135731" indent="-135731" algn="l">
              <a:buClr>
                <a:schemeClr val="accent1"/>
              </a:buClr>
              <a:buFont typeface="Wingdings" panose="05000000000000000000" pitchFamily="2" charset="2"/>
              <a:buChar char="§"/>
              <a:defRPr sz="1200" b="0">
                <a:solidFill>
                  <a:schemeClr val="tx1"/>
                </a:solidFill>
              </a:defRPr>
            </a:lvl1pPr>
            <a:lvl2pPr marL="342900" indent="0" algn="l">
              <a:buNone/>
              <a:defRPr sz="1050">
                <a:solidFill>
                  <a:schemeClr val="bg1"/>
                </a:solidFill>
              </a:defRPr>
            </a:lvl2pPr>
          </a:lstStyle>
          <a:p>
            <a:pPr lvl="0"/>
            <a:endParaRPr lang="ru-RU" dirty="0"/>
          </a:p>
        </p:txBody>
      </p:sp>
      <p:sp>
        <p:nvSpPr>
          <p:cNvPr id="22" name="Oval 7">
            <a:extLst>
              <a:ext uri="{FF2B5EF4-FFF2-40B4-BE49-F238E27FC236}">
                <a16:creationId xmlns:a16="http://schemas.microsoft.com/office/drawing/2014/main" xmlns="" id="{8D241BC1-FE1A-4327-9819-38305DE7A001}"/>
              </a:ext>
            </a:extLst>
          </p:cNvPr>
          <p:cNvSpPr/>
          <p:nvPr/>
        </p:nvSpPr>
        <p:spPr>
          <a:xfrm>
            <a:off x="413085" y="1235126"/>
            <a:ext cx="702000" cy="702000"/>
          </a:xfrm>
          <a:prstGeom prst="ellipse">
            <a:avLst/>
          </a:prstGeom>
          <a:solidFill>
            <a:schemeClr val="accent4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5" name="Oval 7">
            <a:extLst>
              <a:ext uri="{FF2B5EF4-FFF2-40B4-BE49-F238E27FC236}">
                <a16:creationId xmlns:a16="http://schemas.microsoft.com/office/drawing/2014/main" xmlns="" id="{6A9B7A21-DA96-4CC5-90E1-18E81C0196D2}"/>
              </a:ext>
            </a:extLst>
          </p:cNvPr>
          <p:cNvSpPr/>
          <p:nvPr/>
        </p:nvSpPr>
        <p:spPr>
          <a:xfrm>
            <a:off x="413085" y="2386515"/>
            <a:ext cx="702000" cy="702000"/>
          </a:xfrm>
          <a:prstGeom prst="ellipse">
            <a:avLst/>
          </a:prstGeom>
          <a:solidFill>
            <a:schemeClr val="accent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8" name="Oval 7">
            <a:extLst>
              <a:ext uri="{FF2B5EF4-FFF2-40B4-BE49-F238E27FC236}">
                <a16:creationId xmlns:a16="http://schemas.microsoft.com/office/drawing/2014/main" xmlns="" id="{76686AEE-B181-4A00-ABF7-E414758A43C0}"/>
              </a:ext>
            </a:extLst>
          </p:cNvPr>
          <p:cNvSpPr/>
          <p:nvPr/>
        </p:nvSpPr>
        <p:spPr>
          <a:xfrm>
            <a:off x="413085" y="3537904"/>
            <a:ext cx="702000" cy="702000"/>
          </a:xfrm>
          <a:prstGeom prst="ellipse">
            <a:avLst/>
          </a:prstGeom>
          <a:solidFill>
            <a:schemeClr val="accent2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1" name="Заголовок 2">
            <a:extLst>
              <a:ext uri="{FF2B5EF4-FFF2-40B4-BE49-F238E27FC236}">
                <a16:creationId xmlns:a16="http://schemas.microsoft.com/office/drawing/2014/main" xmlns="" id="{06110613-58B6-4E21-BCED-9D1E7D1F86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5873" y="299723"/>
            <a:ext cx="8148885" cy="521943"/>
          </a:xfrm>
          <a:prstGeom prst="rect">
            <a:avLst/>
          </a:prstGeom>
        </p:spPr>
        <p:txBody>
          <a:bodyPr anchor="ctr"/>
          <a:lstStyle>
            <a:lvl1pPr>
              <a:defRPr sz="2100" b="1"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21505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FB239F5A-AC9C-47B0-A16E-43C374B6E579}"/>
              </a:ext>
            </a:extLst>
          </p:cNvPr>
          <p:cNvSpPr/>
          <p:nvPr userDrawn="1"/>
        </p:nvSpPr>
        <p:spPr>
          <a:xfrm>
            <a:off x="0" y="556406"/>
            <a:ext cx="9144000" cy="40306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xmlns="" id="{8C372B60-96E7-4A6C-AB7D-C438C1E446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08298" y="4229394"/>
            <a:ext cx="5948750" cy="28217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Город, месяц, дата</a:t>
            </a:r>
          </a:p>
        </p:txBody>
      </p:sp>
      <p:sp>
        <p:nvSpPr>
          <p:cNvPr id="15" name="Текст 13">
            <a:extLst>
              <a:ext uri="{FF2B5EF4-FFF2-40B4-BE49-F238E27FC236}">
                <a16:creationId xmlns:a16="http://schemas.microsoft.com/office/drawing/2014/main" xmlns="" id="{B24F3C19-0A22-4229-BE99-BBEE957CD91A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2808299" y="1628527"/>
            <a:ext cx="5948748" cy="1890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ТЕМА ВЫСТУПЛЕНИЯ</a:t>
            </a:r>
          </a:p>
        </p:txBody>
      </p:sp>
      <p:sp>
        <p:nvSpPr>
          <p:cNvPr id="16" name="Текст 13">
            <a:extLst>
              <a:ext uri="{FF2B5EF4-FFF2-40B4-BE49-F238E27FC236}">
                <a16:creationId xmlns:a16="http://schemas.microsoft.com/office/drawing/2014/main" xmlns="" id="{260FA8B3-E80C-4FB8-B1F1-D2DB70608AF2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2808299" y="3570487"/>
            <a:ext cx="5948748" cy="60694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FontTx/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ФИО, должность</a:t>
            </a:r>
          </a:p>
        </p:txBody>
      </p:sp>
      <p:sp>
        <p:nvSpPr>
          <p:cNvPr id="18" name="Текст 13">
            <a:extLst>
              <a:ext uri="{FF2B5EF4-FFF2-40B4-BE49-F238E27FC236}">
                <a16:creationId xmlns:a16="http://schemas.microsoft.com/office/drawing/2014/main" xmlns="" id="{CFD390DD-273E-46DC-86DA-2398186CB489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2808299" y="1294390"/>
            <a:ext cx="5948748" cy="28217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Название структурного подразделения администрации 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A3B92538-87A1-48BD-9E21-C293356CCBB6}"/>
              </a:ext>
            </a:extLst>
          </p:cNvPr>
          <p:cNvGrpSpPr/>
          <p:nvPr userDrawn="1"/>
        </p:nvGrpSpPr>
        <p:grpSpPr>
          <a:xfrm>
            <a:off x="446816" y="1401506"/>
            <a:ext cx="1974529" cy="2536698"/>
            <a:chOff x="515937" y="2088162"/>
            <a:chExt cx="2632705" cy="3382264"/>
          </a:xfrm>
        </p:grpSpPr>
        <p:pic>
          <p:nvPicPr>
            <p:cNvPr id="12" name="Рисунок 11" descr="Изображение выглядит как цветок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6E8B6043-70E8-43F1-8FCD-160DA5C0DD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15141"/>
            <a:stretch/>
          </p:blipFill>
          <p:spPr>
            <a:xfrm>
              <a:off x="515938" y="2088162"/>
              <a:ext cx="2556000" cy="2663403"/>
            </a:xfrm>
            <a:prstGeom prst="rect">
              <a:avLst/>
            </a:prstGeom>
          </p:spPr>
        </p:pic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xmlns="" id="{987CD1C7-F4D8-408A-BD9B-731E57D749FB}"/>
                </a:ext>
              </a:extLst>
            </p:cNvPr>
            <p:cNvSpPr/>
            <p:nvPr userDrawn="1"/>
          </p:nvSpPr>
          <p:spPr>
            <a:xfrm>
              <a:off x="515937" y="4977983"/>
              <a:ext cx="2632705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ru-RU" sz="1000" b="0" i="0" u="none" strike="noStrike" kern="1200" cap="none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АДМИНИСТРАЦИЯ КУРСКОЙ ОБЛАСТИ</a:t>
              </a:r>
            </a:p>
          </p:txBody>
        </p:sp>
      </p:grp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528ECFFE-8D11-4FB6-978F-D03C3C7FD7D2}"/>
              </a:ext>
            </a:extLst>
          </p:cNvPr>
          <p:cNvSpPr/>
          <p:nvPr userDrawn="1"/>
        </p:nvSpPr>
        <p:spPr>
          <a:xfrm>
            <a:off x="2555724" y="1756053"/>
            <a:ext cx="162000" cy="162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2752978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9">
            <a:extLst>
              <a:ext uri="{FF2B5EF4-FFF2-40B4-BE49-F238E27FC236}">
                <a16:creationId xmlns:a16="http://schemas.microsoft.com/office/drawing/2014/main" xmlns="" id="{E4076951-36FD-4BD3-AD2E-D4133E30B77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9144000" cy="257175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xmlns="" id="{D45A6756-DF40-42AC-B331-3985A359031E}"/>
              </a:ext>
            </a:extLst>
          </p:cNvPr>
          <p:cNvGrpSpPr/>
          <p:nvPr userDrawn="1"/>
        </p:nvGrpSpPr>
        <p:grpSpPr>
          <a:xfrm>
            <a:off x="205890" y="2846084"/>
            <a:ext cx="1138459" cy="1286489"/>
            <a:chOff x="561557" y="4286547"/>
            <a:chExt cx="1604685" cy="1715319"/>
          </a:xfrm>
        </p:grpSpPr>
        <p:pic>
          <p:nvPicPr>
            <p:cNvPr id="4" name="Рисунок 3" descr="Изображение выглядит как цветок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B75C884E-D2A3-4CBB-AF5D-17F672EB267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15141"/>
            <a:stretch/>
          </p:blipFill>
          <p:spPr>
            <a:xfrm>
              <a:off x="776508" y="4286547"/>
              <a:ext cx="1236170" cy="1288113"/>
            </a:xfrm>
            <a:prstGeom prst="rect">
              <a:avLst/>
            </a:prstGeom>
          </p:spPr>
        </p:pic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xmlns="" id="{8A141197-BF37-4025-8590-EA5DD4578650}"/>
                </a:ext>
              </a:extLst>
            </p:cNvPr>
            <p:cNvSpPr/>
            <p:nvPr userDrawn="1"/>
          </p:nvSpPr>
          <p:spPr>
            <a:xfrm>
              <a:off x="561557" y="5583290"/>
              <a:ext cx="1604685" cy="4185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ru-RU" sz="800" b="0" i="0" u="none" strike="noStrike" kern="1200" cap="none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Администрация                                 Курской области</a:t>
              </a:r>
            </a:p>
          </p:txBody>
        </p:sp>
      </p:grpSp>
      <p:sp>
        <p:nvSpPr>
          <p:cNvPr id="12" name="Rectangle 3">
            <a:extLst>
              <a:ext uri="{FF2B5EF4-FFF2-40B4-BE49-F238E27FC236}">
                <a16:creationId xmlns:a16="http://schemas.microsoft.com/office/drawing/2014/main" xmlns="" id="{DFBC426B-9A70-4117-B33C-E19454283A6A}"/>
              </a:ext>
            </a:extLst>
          </p:cNvPr>
          <p:cNvSpPr/>
          <p:nvPr userDrawn="1"/>
        </p:nvSpPr>
        <p:spPr>
          <a:xfrm rot="16200000" flipV="1">
            <a:off x="471403" y="3711688"/>
            <a:ext cx="1971000" cy="517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25"/>
          </a:p>
        </p:txBody>
      </p:sp>
      <p:sp>
        <p:nvSpPr>
          <p:cNvPr id="13" name="Текст 13">
            <a:extLst>
              <a:ext uri="{FF2B5EF4-FFF2-40B4-BE49-F238E27FC236}">
                <a16:creationId xmlns:a16="http://schemas.microsoft.com/office/drawing/2014/main" xmlns="" id="{CD312D6D-E2C7-4469-A23B-9880D3B3641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85507" y="2677871"/>
            <a:ext cx="7171541" cy="28217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Название структурного подразделения администрации </a:t>
            </a:r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xmlns="" id="{A81902EF-0B6F-4DF7-BEE0-A632DFD38F4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85507" y="3045721"/>
            <a:ext cx="7171541" cy="110152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ТЕМА ВЫСТУПЛЕНИЯ</a:t>
            </a:r>
          </a:p>
        </p:txBody>
      </p:sp>
      <p:sp>
        <p:nvSpPr>
          <p:cNvPr id="15" name="Текст 13">
            <a:extLst>
              <a:ext uri="{FF2B5EF4-FFF2-40B4-BE49-F238E27FC236}">
                <a16:creationId xmlns:a16="http://schemas.microsoft.com/office/drawing/2014/main" xmlns="" id="{5E333FA8-F6A9-4F52-8A9B-5F4A4553F0B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85505" y="4232918"/>
            <a:ext cx="7171542" cy="486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FontTx/>
              <a:buNone/>
              <a:defRPr sz="1600"/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ФИО, должность</a:t>
            </a:r>
          </a:p>
        </p:txBody>
      </p:sp>
      <p:sp>
        <p:nvSpPr>
          <p:cNvPr id="16" name="Текст 13">
            <a:extLst>
              <a:ext uri="{FF2B5EF4-FFF2-40B4-BE49-F238E27FC236}">
                <a16:creationId xmlns:a16="http://schemas.microsoft.com/office/drawing/2014/main" xmlns="" id="{37C59575-CAE5-4919-B54F-674AB7C1FC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2274" y="4232918"/>
            <a:ext cx="1106679" cy="486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FontTx/>
              <a:buNone/>
              <a:defRPr sz="1200"/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Город, месяц, дата</a:t>
            </a:r>
          </a:p>
        </p:txBody>
      </p:sp>
    </p:spTree>
    <p:extLst>
      <p:ext uri="{BB962C8B-B14F-4D97-AF65-F5344CB8AC3E}">
        <p14:creationId xmlns:p14="http://schemas.microsoft.com/office/powerpoint/2010/main" xmlns="" val="1261402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>
            <a:hlinkClick r:id="" action="ppaction://noaction"/>
          </p:cNvPr>
          <p:cNvSpPr/>
          <p:nvPr userDrawn="1"/>
        </p:nvSpPr>
        <p:spPr>
          <a:xfrm>
            <a:off x="3167846" y="897939"/>
            <a:ext cx="5974691" cy="337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900" tIns="51951" rIns="103900" bIns="51951" rtlCol="0" anchor="ctr"/>
          <a:lstStyle/>
          <a:p>
            <a:pPr marL="581211" indent="-380990" defTabSz="1088198">
              <a:buFont typeface="Arial" pitchFamily="34" charset="0"/>
              <a:buChar char="•"/>
            </a:pPr>
            <a:endParaRPr lang="en-US" sz="2133" dirty="0">
              <a:solidFill>
                <a:srgbClr val="36363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3167845" y="0"/>
            <a:ext cx="5976158" cy="735546"/>
          </a:xfrm>
          <a:prstGeom prst="rect">
            <a:avLst/>
          </a:prstGeom>
          <a:solidFill>
            <a:schemeClr val="bg2"/>
          </a:solidFill>
          <a:ln w="25400" cap="flat" cmpd="sng" algn="ctr">
            <a:noFill/>
            <a:prstDash val="solid"/>
          </a:ln>
          <a:effectLst/>
        </p:spPr>
        <p:txBody>
          <a:bodyPr lIns="103888" tIns="51944" rIns="103888" bIns="51944" rtlCol="0" anchor="ctr"/>
          <a:lstStyle/>
          <a:p>
            <a:pPr marL="609607" marR="0" lvl="0" indent="0" defTabSz="108819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133" b="0" i="0" u="none" strike="noStrike" kern="0" cap="none" spc="0" normalizeH="0" baseline="0" noProof="0" dirty="0">
              <a:ln>
                <a:noFill/>
              </a:ln>
              <a:solidFill>
                <a:srgbClr val="363636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6" name="Прямоугольник 25"/>
          <p:cNvSpPr/>
          <p:nvPr userDrawn="1"/>
        </p:nvSpPr>
        <p:spPr>
          <a:xfrm>
            <a:off x="3167844" y="4465752"/>
            <a:ext cx="5978272" cy="675382"/>
          </a:xfrm>
          <a:prstGeom prst="rect">
            <a:avLst/>
          </a:prstGeom>
          <a:solidFill>
            <a:schemeClr val="bg2"/>
          </a:solidFill>
          <a:ln w="25400" cap="flat" cmpd="sng" algn="ctr">
            <a:noFill/>
            <a:prstDash val="solid"/>
          </a:ln>
          <a:effectLst/>
        </p:spPr>
        <p:txBody>
          <a:bodyPr lIns="103888" tIns="51944" rIns="103888" bIns="51944" rtlCol="0" anchor="ctr"/>
          <a:lstStyle/>
          <a:p>
            <a:pPr marL="609607" marR="0" lvl="0" indent="0" defTabSz="108819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133" b="0" i="0" u="none" strike="noStrike" kern="0" cap="none" spc="0" normalizeH="0" baseline="0" noProof="0" dirty="0">
              <a:ln>
                <a:noFill/>
              </a:ln>
              <a:solidFill>
                <a:srgbClr val="363636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4" name="Прямоугольник 33"/>
          <p:cNvSpPr/>
          <p:nvPr userDrawn="1"/>
        </p:nvSpPr>
        <p:spPr>
          <a:xfrm>
            <a:off x="3172303" y="1762406"/>
            <a:ext cx="162000" cy="162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3527239" y="3393281"/>
            <a:ext cx="5226417" cy="86165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ФИО, должность</a:t>
            </a:r>
          </a:p>
          <a:p>
            <a:pPr lvl="0"/>
            <a:endParaRPr lang="ru-RU" dirty="0"/>
          </a:p>
          <a:p>
            <a:pPr lvl="0"/>
            <a:endParaRPr lang="ru-RU" dirty="0"/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pic>
        <p:nvPicPr>
          <p:cNvPr id="15" name="Рисунок 14" descr="Изображение выглядит как цветок&#10;&#10;Автоматически созданное описание">
            <a:extLst>
              <a:ext uri="{FF2B5EF4-FFF2-40B4-BE49-F238E27FC236}">
                <a16:creationId xmlns:a16="http://schemas.microsoft.com/office/drawing/2014/main" xmlns="" id="{9144F5D4-2C6F-4FFE-A383-4217D3A69B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70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5141"/>
          <a:stretch/>
        </p:blipFill>
        <p:spPr>
          <a:xfrm>
            <a:off x="269655" y="1201938"/>
            <a:ext cx="2629147" cy="2739624"/>
          </a:xfrm>
          <a:prstGeom prst="rect">
            <a:avLst/>
          </a:prstGeom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2264CAC8-D6B1-42F1-ACB3-0E36A508B046}"/>
              </a:ext>
            </a:extLst>
          </p:cNvPr>
          <p:cNvSpPr/>
          <p:nvPr userDrawn="1"/>
        </p:nvSpPr>
        <p:spPr>
          <a:xfrm>
            <a:off x="102325" y="4105093"/>
            <a:ext cx="2963807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600" b="1" i="0" u="none" strike="noStrike" kern="1200" cap="none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Администрация Курской области</a:t>
            </a:r>
          </a:p>
        </p:txBody>
      </p:sp>
      <p:sp>
        <p:nvSpPr>
          <p:cNvPr id="20" name="Текст 2">
            <a:extLst>
              <a:ext uri="{FF2B5EF4-FFF2-40B4-BE49-F238E27FC236}">
                <a16:creationId xmlns:a16="http://schemas.microsoft.com/office/drawing/2014/main" xmlns="" id="{504E10CD-3DA4-48D9-A49F-55B05FAEB23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27239" y="204787"/>
            <a:ext cx="5226417" cy="48110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dirty="0"/>
              <a:t>Название структурного подразделения администрации </a:t>
            </a:r>
          </a:p>
        </p:txBody>
      </p:sp>
      <p:sp>
        <p:nvSpPr>
          <p:cNvPr id="21" name="Текст 13">
            <a:extLst>
              <a:ext uri="{FF2B5EF4-FFF2-40B4-BE49-F238E27FC236}">
                <a16:creationId xmlns:a16="http://schemas.microsoft.com/office/drawing/2014/main" xmlns="" id="{6F3771EF-AA06-4BBB-9A07-5067D58EBD1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27239" y="4542725"/>
            <a:ext cx="5226417" cy="28217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1600"/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Город, месяц, дата</a:t>
            </a:r>
          </a:p>
        </p:txBody>
      </p:sp>
      <p:sp>
        <p:nvSpPr>
          <p:cNvPr id="22" name="Текст 2">
            <a:extLst>
              <a:ext uri="{FF2B5EF4-FFF2-40B4-BE49-F238E27FC236}">
                <a16:creationId xmlns:a16="http://schemas.microsoft.com/office/drawing/2014/main" xmlns="" id="{7F221D2E-3B57-4533-B8D5-A1168DE7727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27239" y="1769237"/>
            <a:ext cx="5226417" cy="161316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dirty="0"/>
              <a:t>ТЕМА ВЫСТУПЛЕНИЯ</a:t>
            </a:r>
          </a:p>
        </p:txBody>
      </p:sp>
    </p:spTree>
    <p:extLst>
      <p:ext uri="{BB962C8B-B14F-4D97-AF65-F5344CB8AC3E}">
        <p14:creationId xmlns:p14="http://schemas.microsoft.com/office/powerpoint/2010/main" xmlns="" val="193503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" action="ppaction://noaction"/>
            <a:extLst>
              <a:ext uri="{FF2B5EF4-FFF2-40B4-BE49-F238E27FC236}">
                <a16:creationId xmlns:a16="http://schemas.microsoft.com/office/drawing/2014/main" xmlns="" id="{7BA5F1E5-6C93-466A-88F9-E981C1A5E44B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900" tIns="51951" rIns="103900" bIns="51951" rtlCol="0" anchor="ctr"/>
          <a:lstStyle/>
          <a:p>
            <a:pPr marL="581211" indent="-380990" defTabSz="1088198">
              <a:buFont typeface="Arial" pitchFamily="34" charset="0"/>
              <a:buChar char="•"/>
            </a:pPr>
            <a:endParaRPr lang="en-US" sz="2133" dirty="0">
              <a:solidFill>
                <a:srgbClr val="36363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4" name="Текст 2">
            <a:extLst>
              <a:ext uri="{FF2B5EF4-FFF2-40B4-BE49-F238E27FC236}">
                <a16:creationId xmlns:a16="http://schemas.microsoft.com/office/drawing/2014/main" xmlns="" id="{4215E6AE-9CCB-46C1-B110-7BF68B6760F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54955" y="1118851"/>
            <a:ext cx="6402092" cy="145427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800">
                <a:solidFill>
                  <a:schemeClr val="bg1">
                    <a:lumMod val="95000"/>
                  </a:schemeClr>
                </a:solidFill>
                <a:latin typeface="+mj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dirty="0"/>
              <a:t>ТЕМА ВЫСТУПЛЕНИЯ</a:t>
            </a:r>
          </a:p>
        </p:txBody>
      </p:sp>
      <p:pic>
        <p:nvPicPr>
          <p:cNvPr id="6" name="Рисунок 5" descr="Изображение выглядит как здание, остановка, сидит, движение&#10;&#10;Автоматически созданное описание">
            <a:extLst>
              <a:ext uri="{FF2B5EF4-FFF2-40B4-BE49-F238E27FC236}">
                <a16:creationId xmlns:a16="http://schemas.microsoft.com/office/drawing/2014/main" xmlns="" id="{3F58681C-A193-4267-950D-B83A6D2C1D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016237"/>
            <a:ext cx="9144000" cy="2131541"/>
          </a:xfrm>
          <a:prstGeom prst="rect">
            <a:avLst/>
          </a:prstGeom>
        </p:spPr>
      </p:pic>
      <p:pic>
        <p:nvPicPr>
          <p:cNvPr id="7" name="Рисунок 6" descr="Изображение выглядит как цветок&#10;&#10;Автоматически созданное описание">
            <a:extLst>
              <a:ext uri="{FF2B5EF4-FFF2-40B4-BE49-F238E27FC236}">
                <a16:creationId xmlns:a16="http://schemas.microsoft.com/office/drawing/2014/main" xmlns="" id="{447911E1-FB86-4780-8991-1E8D64693A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5141"/>
          <a:stretch/>
        </p:blipFill>
        <p:spPr>
          <a:xfrm>
            <a:off x="276127" y="874105"/>
            <a:ext cx="1865384" cy="1943768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9BC18A89-4C54-4E29-9C57-B61B05775028}"/>
              </a:ext>
            </a:extLst>
          </p:cNvPr>
          <p:cNvSpPr/>
          <p:nvPr userDrawn="1"/>
        </p:nvSpPr>
        <p:spPr>
          <a:xfrm>
            <a:off x="2234189" y="1116989"/>
            <a:ext cx="54000" cy="14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9" name="Текст 3">
            <a:extLst>
              <a:ext uri="{FF2B5EF4-FFF2-40B4-BE49-F238E27FC236}">
                <a16:creationId xmlns:a16="http://schemas.microsoft.com/office/drawing/2014/main" xmlns="" id="{DA26FAB0-78DD-4643-BCDD-14C5EE02E1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01551" y="2624937"/>
            <a:ext cx="3034202" cy="86165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ru-RU" dirty="0"/>
              <a:t>ФИО, должность</a:t>
            </a:r>
          </a:p>
          <a:p>
            <a:pPr lvl="0"/>
            <a:endParaRPr lang="ru-RU" dirty="0"/>
          </a:p>
          <a:p>
            <a:pPr lvl="0"/>
            <a:endParaRPr lang="ru-RU" dirty="0"/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sp>
        <p:nvSpPr>
          <p:cNvPr id="10" name="Текст 13">
            <a:extLst>
              <a:ext uri="{FF2B5EF4-FFF2-40B4-BE49-F238E27FC236}">
                <a16:creationId xmlns:a16="http://schemas.microsoft.com/office/drawing/2014/main" xmlns="" id="{F7D0EB93-280C-4A90-8EC7-95BAA248288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00953" y="3639674"/>
            <a:ext cx="3034800" cy="28217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16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Город, месяц, дата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E4D06829-6564-4873-A52B-D1479BC8E69B}"/>
              </a:ext>
            </a:extLst>
          </p:cNvPr>
          <p:cNvSpPr/>
          <p:nvPr userDrawn="1"/>
        </p:nvSpPr>
        <p:spPr>
          <a:xfrm>
            <a:off x="2354956" y="805477"/>
            <a:ext cx="6835385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АДМИНИСТРАЦИЯ КУРСКОЙ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xmlns="" val="3786639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3">
            <a:extLst>
              <a:ext uri="{FF2B5EF4-FFF2-40B4-BE49-F238E27FC236}">
                <a16:creationId xmlns:a16="http://schemas.microsoft.com/office/drawing/2014/main" xmlns="" id="{4F339A70-C5B7-4220-99EA-0616D8C18F17}"/>
              </a:ext>
            </a:extLst>
          </p:cNvPr>
          <p:cNvSpPr txBox="1">
            <a:spLocks/>
          </p:cNvSpPr>
          <p:nvPr userDrawn="1"/>
        </p:nvSpPr>
        <p:spPr>
          <a:xfrm>
            <a:off x="390448" y="2946972"/>
            <a:ext cx="3792254" cy="28217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/>
              <a:t>Название структурного подразделения администрации </a:t>
            </a:r>
          </a:p>
        </p:txBody>
      </p:sp>
      <p:sp>
        <p:nvSpPr>
          <p:cNvPr id="3" name="Текст 13">
            <a:extLst>
              <a:ext uri="{FF2B5EF4-FFF2-40B4-BE49-F238E27FC236}">
                <a16:creationId xmlns:a16="http://schemas.microsoft.com/office/drawing/2014/main" xmlns="" id="{B6AB79C1-D9D7-4F5F-9684-A451F8B1F9C0}"/>
              </a:ext>
            </a:extLst>
          </p:cNvPr>
          <p:cNvSpPr txBox="1">
            <a:spLocks/>
          </p:cNvSpPr>
          <p:nvPr userDrawn="1"/>
        </p:nvSpPr>
        <p:spPr>
          <a:xfrm>
            <a:off x="390448" y="3282330"/>
            <a:ext cx="4369412" cy="7584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chemeClr val="accent2"/>
                </a:solidFill>
              </a:rPr>
              <a:t>ТЕМА ВЫСТУПЛЕНИЯ</a:t>
            </a:r>
          </a:p>
        </p:txBody>
      </p:sp>
      <p:sp>
        <p:nvSpPr>
          <p:cNvPr id="4" name="Текст 13">
            <a:extLst>
              <a:ext uri="{FF2B5EF4-FFF2-40B4-BE49-F238E27FC236}">
                <a16:creationId xmlns:a16="http://schemas.microsoft.com/office/drawing/2014/main" xmlns="" id="{F20B85FD-CF4A-46E3-8759-3DFDF1DE38B0}"/>
              </a:ext>
            </a:extLst>
          </p:cNvPr>
          <p:cNvSpPr txBox="1">
            <a:spLocks/>
          </p:cNvSpPr>
          <p:nvPr userDrawn="1"/>
        </p:nvSpPr>
        <p:spPr>
          <a:xfrm>
            <a:off x="390759" y="4247385"/>
            <a:ext cx="4181242" cy="486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/>
              <a:t>ФИО, должность</a:t>
            </a:r>
          </a:p>
        </p:txBody>
      </p:sp>
    </p:spTree>
    <p:extLst>
      <p:ext uri="{BB962C8B-B14F-4D97-AF65-F5344CB8AC3E}">
        <p14:creationId xmlns:p14="http://schemas.microsoft.com/office/powerpoint/2010/main" xmlns="" val="2729476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2">
            <a:extLst>
              <a:ext uri="{FF2B5EF4-FFF2-40B4-BE49-F238E27FC236}">
                <a16:creationId xmlns:a16="http://schemas.microsoft.com/office/drawing/2014/main" xmlns="" id="{FB7F2449-89D5-47EB-A8C8-78C8FA3313F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63937" y="1121980"/>
            <a:ext cx="3981584" cy="34644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" name="Диаграмма 2">
            <a:extLst>
              <a:ext uri="{FF2B5EF4-FFF2-40B4-BE49-F238E27FC236}">
                <a16:creationId xmlns:a16="http://schemas.microsoft.com/office/drawing/2014/main" xmlns="" id="{EDD528EA-7A19-4E3E-9A45-5581BB7C6429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392887" y="1121980"/>
            <a:ext cx="3953483" cy="34644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17"/>
          </p:nvPr>
        </p:nvSpPr>
        <p:spPr>
          <a:xfrm>
            <a:off x="1452563" y="4948238"/>
            <a:ext cx="914400" cy="91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2335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C99FE11-9881-4EA9-ADC4-777EF1D48E0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91199" y="1121980"/>
            <a:ext cx="4001130" cy="34644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Текст 2">
            <a:extLst>
              <a:ext uri="{FF2B5EF4-FFF2-40B4-BE49-F238E27FC236}">
                <a16:creationId xmlns:a16="http://schemas.microsoft.com/office/drawing/2014/main" xmlns="" id="{67D2F4AD-FD94-4964-8A54-792FE42367E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8058" y="1121980"/>
            <a:ext cx="4000994" cy="34644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" name="Заголовок 2">
            <a:extLst>
              <a:ext uri="{FF2B5EF4-FFF2-40B4-BE49-F238E27FC236}">
                <a16:creationId xmlns:a16="http://schemas.microsoft.com/office/drawing/2014/main" xmlns="" id="{BDB196AE-4DEB-40BB-9E31-6851630EE1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5872" y="299723"/>
            <a:ext cx="8148885" cy="521943"/>
          </a:xfrm>
          <a:prstGeom prst="rect">
            <a:avLst/>
          </a:prstGeom>
        </p:spPr>
        <p:txBody>
          <a:bodyPr anchor="ctr"/>
          <a:lstStyle>
            <a:lvl1pPr>
              <a:defRPr sz="2800" b="1"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4204963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5">
            <a:extLst>
              <a:ext uri="{FF2B5EF4-FFF2-40B4-BE49-F238E27FC236}">
                <a16:creationId xmlns:a16="http://schemas.microsoft.com/office/drawing/2014/main" xmlns="" id="{CB052193-2553-4387-8829-A089A77D180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91365" y="4836506"/>
            <a:ext cx="831008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kern="100" dirty="0" smtClean="0">
                <a:solidFill>
                  <a:schemeClr val="accent1"/>
                </a:solidFill>
                <a:latin typeface="+mn-lt"/>
                <a:cs typeface="+mn-cs"/>
              </a:rPr>
              <a:t>КОНФЛИКТ ИНТЕРЕСОВ НА МУНИЦПАЛЬНОЙ СЛУЖБЕ: ПОРЯДОК ПРЕДУПРЕЖДЕНИЯ И УРЕГУЛИРОВАНИЯ</a:t>
            </a:r>
            <a:endParaRPr lang="en-US" sz="1200" b="1" kern="100" dirty="0">
              <a:solidFill>
                <a:schemeClr val="accent1"/>
              </a:solidFill>
              <a:latin typeface="+mn-lt"/>
              <a:cs typeface="+mn-cs"/>
            </a:endParaRPr>
          </a:p>
        </p:txBody>
      </p:sp>
      <p:sp>
        <p:nvSpPr>
          <p:cNvPr id="11" name="Заголовок 12">
            <a:extLst>
              <a:ext uri="{FF2B5EF4-FFF2-40B4-BE49-F238E27FC236}">
                <a16:creationId xmlns:a16="http://schemas.microsoft.com/office/drawing/2014/main" xmlns="" id="{484C020E-9BB1-44E0-A63A-AA7E6B7E1FC8}"/>
              </a:ext>
            </a:extLst>
          </p:cNvPr>
          <p:cNvSpPr txBox="1">
            <a:spLocks/>
          </p:cNvSpPr>
          <p:nvPr userDrawn="1"/>
        </p:nvSpPr>
        <p:spPr>
          <a:xfrm>
            <a:off x="409603" y="301292"/>
            <a:ext cx="8334505" cy="506251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12" name="Заголовок 2">
            <a:extLst>
              <a:ext uri="{FF2B5EF4-FFF2-40B4-BE49-F238E27FC236}">
                <a16:creationId xmlns:a16="http://schemas.microsoft.com/office/drawing/2014/main" xmlns="" id="{76683639-6EC6-4AB6-B465-0E513FE8193F}"/>
              </a:ext>
            </a:extLst>
          </p:cNvPr>
          <p:cNvSpPr txBox="1">
            <a:spLocks/>
          </p:cNvSpPr>
          <p:nvPr userDrawn="1"/>
        </p:nvSpPr>
        <p:spPr>
          <a:xfrm>
            <a:off x="386954" y="299723"/>
            <a:ext cx="8370094" cy="52194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2" name="Прямоугольник 1"/>
          <p:cNvSpPr/>
          <p:nvPr userDrawn="1"/>
        </p:nvSpPr>
        <p:spPr>
          <a:xfrm>
            <a:off x="8698509" y="4774951"/>
            <a:ext cx="40588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C6EC25B1-B2BA-4F6F-9412-6E4C375258E9}" type="slidenum">
              <a:rPr lang="en-US" sz="140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+mn-cs"/>
              </a:rPr>
              <a:pPr/>
              <a:t>‹#›</a:t>
            </a:fld>
            <a:endParaRPr lang="ru-RU" sz="1400" dirty="0"/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784992"/>
            <a:ext cx="429582" cy="34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21488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62" r:id="rId2"/>
    <p:sldLayoutId id="2147483702" r:id="rId3"/>
    <p:sldLayoutId id="2147483687" r:id="rId4"/>
    <p:sldLayoutId id="2147483689" r:id="rId5"/>
    <p:sldLayoutId id="2147483688" r:id="rId6"/>
    <p:sldLayoutId id="2147483699" r:id="rId7"/>
    <p:sldLayoutId id="2147483693" r:id="rId8"/>
    <p:sldLayoutId id="2147483690" r:id="rId9"/>
    <p:sldLayoutId id="2147483694" r:id="rId10"/>
    <p:sldLayoutId id="2147483691" r:id="rId11"/>
    <p:sldLayoutId id="2147483701" r:id="rId12"/>
    <p:sldLayoutId id="2147483692" r:id="rId13"/>
    <p:sldLayoutId id="2147483680" r:id="rId14"/>
    <p:sldLayoutId id="2147483677" r:id="rId15"/>
    <p:sldLayoutId id="2147483675" r:id="rId16"/>
    <p:sldLayoutId id="2147483672" r:id="rId17"/>
    <p:sldLayoutId id="2147483666" r:id="rId18"/>
    <p:sldLayoutId id="2147483679" r:id="rId19"/>
    <p:sldLayoutId id="2147483700" r:id="rId20"/>
    <p:sldLayoutId id="2147483703" r:id="rId2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935" userDrawn="1">
          <p15:clr>
            <a:srgbClr val="F26B43"/>
          </p15:clr>
        </p15:guide>
        <p15:guide id="4" orient="horz" pos="3974" userDrawn="1">
          <p15:clr>
            <a:srgbClr val="F26B43"/>
          </p15:clr>
        </p15:guide>
        <p15:guide id="5" pos="7355" userDrawn="1">
          <p15:clr>
            <a:srgbClr val="F26B43"/>
          </p15:clr>
        </p15:guide>
        <p15:guide id="6" pos="32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mintrud.gov.ru/ministry/programms/anticorruption" TargetMode="External"/><Relationship Id="rId2" Type="http://schemas.openxmlformats.org/officeDocument/2006/relationships/hyperlink" Target="https://mintrud.gov.ru/ministry/programms" TargetMode="Externa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4.png"/><Relationship Id="rId4" Type="http://schemas.openxmlformats.org/officeDocument/2006/relationships/hyperlink" Target="https://mintrud.gov.ru/ministry/programms/anticorruption/9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microsoft.com/office/2007/relationships/diagramDrawing" Target="../diagrams/drawing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mintrud.gov.ru/ministry/programms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image" Target="../media/image63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Текст 15">
            <a:extLst>
              <a:ext uri="{FF2B5EF4-FFF2-40B4-BE49-F238E27FC236}">
                <a16:creationId xmlns:a16="http://schemas.microsoft.com/office/drawing/2014/main" xmlns="" id="{361F70CC-0AC5-4F8A-849E-540A444FBA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19398" y="4267494"/>
            <a:ext cx="5948750" cy="282178"/>
          </a:xfrm>
        </p:spPr>
        <p:txBody>
          <a:bodyPr/>
          <a:lstStyle/>
          <a:p>
            <a:r>
              <a:rPr lang="ru-RU" dirty="0"/>
              <a:t>Курск</a:t>
            </a:r>
            <a:r>
              <a:rPr lang="ru-RU"/>
              <a:t>, </a:t>
            </a:r>
            <a:r>
              <a:rPr lang="ru-RU" smtClean="0"/>
              <a:t>22 июля </a:t>
            </a:r>
            <a:r>
              <a:rPr lang="ru-RU" dirty="0"/>
              <a:t>2020 г. </a:t>
            </a:r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xmlns="" id="{2F07D88E-E0CA-49EA-AFF1-B2BEA68F42B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770198" y="2013625"/>
            <a:ext cx="6156392" cy="18900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600" dirty="0" smtClean="0"/>
              <a:t>СЕМИНАР-СОВЕЩАНИЕ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600" smtClean="0"/>
              <a:t>С </a:t>
            </a:r>
            <a:r>
              <a:rPr lang="ru-RU" sz="2600" dirty="0" smtClean="0"/>
              <a:t>ОРГАНАМИ </a:t>
            </a:r>
            <a:r>
              <a:rPr lang="ru-RU" sz="2600" smtClean="0"/>
              <a:t>МЕСТНОГО САМОУПРАВЛЕНИЯ </a:t>
            </a:r>
            <a:r>
              <a:rPr lang="ru-RU" sz="2600" dirty="0" smtClean="0"/>
              <a:t>ПО ВОПРОСАМ ПРОФИЛАКТИКИ КОРРУПЦИОННЫХ ПРАВОНАРУШЕНИЙ</a:t>
            </a:r>
            <a:endParaRPr lang="ru-RU" sz="2600" dirty="0"/>
          </a:p>
        </p:txBody>
      </p:sp>
      <p:sp>
        <p:nvSpPr>
          <p:cNvPr id="19" name="Текст 18">
            <a:extLst>
              <a:ext uri="{FF2B5EF4-FFF2-40B4-BE49-F238E27FC236}">
                <a16:creationId xmlns:a16="http://schemas.microsoft.com/office/drawing/2014/main" xmlns="" id="{89B75D51-12F8-4003-8A7B-42E57BB00F9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770198" y="933583"/>
            <a:ext cx="6373802" cy="716174"/>
          </a:xfrm>
        </p:spPr>
        <p:txBody>
          <a:bodyPr/>
          <a:lstStyle/>
          <a:p>
            <a:r>
              <a:rPr lang="ru-RU" dirty="0"/>
              <a:t>Комитет </a:t>
            </a:r>
            <a:r>
              <a:rPr lang="ru-RU" dirty="0" smtClean="0"/>
              <a:t>Администрации Курской области по профилактике коррупционных и иных правонарушений</a:t>
            </a:r>
          </a:p>
          <a:p>
            <a:r>
              <a:rPr lang="ru-RU" dirty="0" smtClean="0"/>
              <a:t>Центр кадровых технологий и противодействия коррупции ГОАУ ВО КО Курской академии государственной и муниципальной службы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12461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ounded Rectangle 2">
            <a:extLst>
              <a:ext uri="{FF2B5EF4-FFF2-40B4-BE49-F238E27FC236}">
                <a16:creationId xmlns="" xmlns:a16="http://schemas.microsoft.com/office/drawing/2014/main" id="{E6FAF292-9DC0-4002-845A-E9F7D91FB8D8}"/>
              </a:ext>
            </a:extLst>
          </p:cNvPr>
          <p:cNvSpPr/>
          <p:nvPr/>
        </p:nvSpPr>
        <p:spPr>
          <a:xfrm rot="16200000">
            <a:off x="2162811" y="-218804"/>
            <a:ext cx="886750" cy="3672000"/>
          </a:xfrm>
          <a:prstGeom prst="roundRect">
            <a:avLst>
              <a:gd name="adj" fmla="val 608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82" name="Rounded Rectangle 8">
            <a:extLst>
              <a:ext uri="{FF2B5EF4-FFF2-40B4-BE49-F238E27FC236}">
                <a16:creationId xmlns="" xmlns:a16="http://schemas.microsoft.com/office/drawing/2014/main" id="{16204CDE-2BEF-4E08-B1C2-06C2FCE1DCD6}"/>
              </a:ext>
            </a:extLst>
          </p:cNvPr>
          <p:cNvSpPr/>
          <p:nvPr/>
        </p:nvSpPr>
        <p:spPr>
          <a:xfrm rot="16200000">
            <a:off x="605819" y="1259968"/>
            <a:ext cx="886750" cy="714456"/>
          </a:xfrm>
          <a:custGeom>
            <a:avLst/>
            <a:gdLst/>
            <a:ahLst/>
            <a:cxnLst/>
            <a:rect l="l" t="t" r="r" b="b"/>
            <a:pathLst>
              <a:path w="1800200" h="581397">
                <a:moveTo>
                  <a:pt x="109524" y="0"/>
                </a:moveTo>
                <a:lnTo>
                  <a:pt x="1690676" y="0"/>
                </a:lnTo>
                <a:cubicBezTo>
                  <a:pt x="1751164" y="0"/>
                  <a:pt x="1800200" y="49036"/>
                  <a:pt x="1800200" y="109524"/>
                </a:cubicBezTo>
                <a:lnTo>
                  <a:pt x="1800200" y="581397"/>
                </a:lnTo>
                <a:lnTo>
                  <a:pt x="0" y="581397"/>
                </a:lnTo>
                <a:lnTo>
                  <a:pt x="0" y="109524"/>
                </a:lnTo>
                <a:cubicBezTo>
                  <a:pt x="0" y="49036"/>
                  <a:pt x="49036" y="0"/>
                  <a:pt x="10952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latin typeface="+mj-lt"/>
            </a:endParaRPr>
          </a:p>
        </p:txBody>
      </p:sp>
      <p:sp>
        <p:nvSpPr>
          <p:cNvPr id="87" name="Rounded Rectangle 11">
            <a:extLst>
              <a:ext uri="{FF2B5EF4-FFF2-40B4-BE49-F238E27FC236}">
                <a16:creationId xmlns="" xmlns:a16="http://schemas.microsoft.com/office/drawing/2014/main" id="{E83CCE19-AADE-47B8-B9FD-CF2EF55008CA}"/>
              </a:ext>
            </a:extLst>
          </p:cNvPr>
          <p:cNvSpPr/>
          <p:nvPr/>
        </p:nvSpPr>
        <p:spPr>
          <a:xfrm rot="5400000" flipH="1">
            <a:off x="5832589" y="24197"/>
            <a:ext cx="1372752" cy="3672000"/>
          </a:xfrm>
          <a:prstGeom prst="roundRect">
            <a:avLst>
              <a:gd name="adj" fmla="val 608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88" name="Rounded Rectangle 8">
            <a:extLst>
              <a:ext uri="{FF2B5EF4-FFF2-40B4-BE49-F238E27FC236}">
                <a16:creationId xmlns="" xmlns:a16="http://schemas.microsoft.com/office/drawing/2014/main" id="{24895EFE-423A-46AF-91EC-3C37432A313E}"/>
              </a:ext>
            </a:extLst>
          </p:cNvPr>
          <p:cNvSpPr/>
          <p:nvPr/>
        </p:nvSpPr>
        <p:spPr>
          <a:xfrm rot="5400000" flipH="1">
            <a:off x="7389580" y="1502969"/>
            <a:ext cx="1372752" cy="714456"/>
          </a:xfrm>
          <a:custGeom>
            <a:avLst/>
            <a:gdLst/>
            <a:ahLst/>
            <a:cxnLst/>
            <a:rect l="l" t="t" r="r" b="b"/>
            <a:pathLst>
              <a:path w="1800200" h="581397">
                <a:moveTo>
                  <a:pt x="109524" y="0"/>
                </a:moveTo>
                <a:lnTo>
                  <a:pt x="1690676" y="0"/>
                </a:lnTo>
                <a:cubicBezTo>
                  <a:pt x="1751164" y="0"/>
                  <a:pt x="1800200" y="49036"/>
                  <a:pt x="1800200" y="109524"/>
                </a:cubicBezTo>
                <a:lnTo>
                  <a:pt x="1800200" y="581397"/>
                </a:lnTo>
                <a:lnTo>
                  <a:pt x="0" y="581397"/>
                </a:lnTo>
                <a:lnTo>
                  <a:pt x="0" y="109524"/>
                </a:lnTo>
                <a:cubicBezTo>
                  <a:pt x="0" y="49036"/>
                  <a:pt x="49036" y="0"/>
                  <a:pt x="10952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latin typeface="+mj-lt"/>
            </a:endParaRPr>
          </a:p>
        </p:txBody>
      </p:sp>
      <p:grpSp>
        <p:nvGrpSpPr>
          <p:cNvPr id="93" name="Group 25">
            <a:extLst>
              <a:ext uri="{FF2B5EF4-FFF2-40B4-BE49-F238E27FC236}">
                <a16:creationId xmlns="" xmlns:a16="http://schemas.microsoft.com/office/drawing/2014/main" id="{73EB5554-BAAC-4290-A154-685B0C99DD53}"/>
              </a:ext>
            </a:extLst>
          </p:cNvPr>
          <p:cNvGrpSpPr/>
          <p:nvPr/>
        </p:nvGrpSpPr>
        <p:grpSpPr>
          <a:xfrm>
            <a:off x="1467068" y="1132452"/>
            <a:ext cx="2841798" cy="889248"/>
            <a:chOff x="6210997" y="1302321"/>
            <a:chExt cx="1699691" cy="843509"/>
          </a:xfrm>
        </p:grpSpPr>
        <p:sp>
          <p:nvSpPr>
            <p:cNvPr id="94" name="TextBox 93">
              <a:extLst>
                <a:ext uri="{FF2B5EF4-FFF2-40B4-BE49-F238E27FC236}">
                  <a16:creationId xmlns="" xmlns:a16="http://schemas.microsoft.com/office/drawing/2014/main" id="{3E02EE8C-C77D-4ADA-8FD4-F67C7889BA65}"/>
                </a:ext>
              </a:extLst>
            </p:cNvPr>
            <p:cNvSpPr txBox="1"/>
            <p:nvPr/>
          </p:nvSpPr>
          <p:spPr>
            <a:xfrm>
              <a:off x="6210997" y="1302321"/>
              <a:ext cx="1699689" cy="2627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ko-KR" sz="1200" b="1" u="sng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РАССМОТРЕНИЕ УВЕДОМЛЕНИЙ</a:t>
              </a:r>
              <a:endParaRPr lang="ko-KR" altLang="en-US" sz="1200" b="1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95" name="TextBox 94">
              <a:extLst>
                <a:ext uri="{FF2B5EF4-FFF2-40B4-BE49-F238E27FC236}">
                  <a16:creationId xmlns="" xmlns:a16="http://schemas.microsoft.com/office/drawing/2014/main" id="{44E8FE20-4936-4900-9215-A748374B466E}"/>
                </a:ext>
              </a:extLst>
            </p:cNvPr>
            <p:cNvSpPr txBox="1"/>
            <p:nvPr/>
          </p:nvSpPr>
          <p:spPr>
            <a:xfrm>
              <a:off x="6210997" y="1497710"/>
              <a:ext cx="1699691" cy="6481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ru-RU" sz="1200" dirty="0"/>
                <a:t>Готовить </a:t>
              </a:r>
              <a:r>
                <a:rPr lang="ru-RU" sz="12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мотивированные заключения на уведомления </a:t>
              </a:r>
              <a:r>
                <a:rPr lang="ru-RU" sz="1200" dirty="0" smtClean="0"/>
                <a:t>граждан, </a:t>
              </a:r>
              <a:r>
                <a:rPr lang="ru-RU" sz="1200" b="1" dirty="0"/>
                <a:t>замещавших</a:t>
              </a:r>
              <a:r>
                <a:rPr lang="ru-RU" sz="1200" dirty="0"/>
                <a:t> должность муниципальной службы, включенную в перечень </a:t>
              </a:r>
            </a:p>
          </p:txBody>
        </p:sp>
      </p:grpSp>
      <p:sp>
        <p:nvSpPr>
          <p:cNvPr id="42" name="Text Placeholder 12">
            <a:extLst>
              <a:ext uri="{FF2B5EF4-FFF2-40B4-BE49-F238E27FC236}">
                <a16:creationId xmlns="" xmlns:a16="http://schemas.microsoft.com/office/drawing/2014/main" id="{1ABAFA33-BC33-478E-9AA0-E61146837E77}"/>
              </a:ext>
            </a:extLst>
          </p:cNvPr>
          <p:cNvSpPr txBox="1">
            <a:spLocks/>
          </p:cNvSpPr>
          <p:nvPr/>
        </p:nvSpPr>
        <p:spPr>
          <a:xfrm>
            <a:off x="872098" y="1413136"/>
            <a:ext cx="354191" cy="40812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950" dirty="0">
                <a:solidFill>
                  <a:schemeClr val="bg1"/>
                </a:solidFill>
                <a:latin typeface="+mj-lt"/>
                <a:cs typeface="Arial" pitchFamily="34" charset="0"/>
              </a:rPr>
              <a:t>1</a:t>
            </a:r>
          </a:p>
        </p:txBody>
      </p:sp>
      <p:sp>
        <p:nvSpPr>
          <p:cNvPr id="45" name="Text Placeholder 12">
            <a:extLst>
              <a:ext uri="{FF2B5EF4-FFF2-40B4-BE49-F238E27FC236}">
                <a16:creationId xmlns="" xmlns:a16="http://schemas.microsoft.com/office/drawing/2014/main" id="{45A84089-2130-473E-AB33-627583E384C8}"/>
              </a:ext>
            </a:extLst>
          </p:cNvPr>
          <p:cNvSpPr txBox="1">
            <a:spLocks/>
          </p:cNvSpPr>
          <p:nvPr/>
        </p:nvSpPr>
        <p:spPr>
          <a:xfrm>
            <a:off x="7867676" y="1652449"/>
            <a:ext cx="354191" cy="40812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950" dirty="0">
                <a:solidFill>
                  <a:schemeClr val="bg1"/>
                </a:solidFill>
                <a:latin typeface="+mj-lt"/>
                <a:cs typeface="Arial" pitchFamily="34" charset="0"/>
              </a:rPr>
              <a:t>4</a:t>
            </a:r>
          </a:p>
        </p:txBody>
      </p:sp>
      <p:grpSp>
        <p:nvGrpSpPr>
          <p:cNvPr id="59" name="Group 25">
            <a:extLst>
              <a:ext uri="{FF2B5EF4-FFF2-40B4-BE49-F238E27FC236}">
                <a16:creationId xmlns="" xmlns:a16="http://schemas.microsoft.com/office/drawing/2014/main" id="{8154C188-580B-46A2-8549-029765CBAF70}"/>
              </a:ext>
            </a:extLst>
          </p:cNvPr>
          <p:cNvGrpSpPr/>
          <p:nvPr/>
        </p:nvGrpSpPr>
        <p:grpSpPr>
          <a:xfrm>
            <a:off x="4669356" y="1161208"/>
            <a:ext cx="3127591" cy="1385365"/>
            <a:chOff x="6165192" y="1329599"/>
            <a:chExt cx="1815148" cy="1314108"/>
          </a:xfrm>
        </p:grpSpPr>
        <p:sp>
          <p:nvSpPr>
            <p:cNvPr id="60" name="TextBox 59">
              <a:extLst>
                <a:ext uri="{FF2B5EF4-FFF2-40B4-BE49-F238E27FC236}">
                  <a16:creationId xmlns="" xmlns:a16="http://schemas.microsoft.com/office/drawing/2014/main" id="{03B5C2AA-1C12-4831-817F-24B237B81531}"/>
                </a:ext>
              </a:extLst>
            </p:cNvPr>
            <p:cNvSpPr txBox="1"/>
            <p:nvPr/>
          </p:nvSpPr>
          <p:spPr>
            <a:xfrm>
              <a:off x="6173090" y="1329599"/>
              <a:ext cx="1807250" cy="2627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ko-KR" sz="1200" b="1" u="sng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АНАЛИЗ</a:t>
              </a:r>
              <a:r>
                <a:rPr lang="ru-RU" altLang="ko-KR" sz="1200" b="1" u="sng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 АНКЕТНЫХ ДАННЫХ СЛУЖАЩИХ</a:t>
              </a:r>
              <a:endParaRPr lang="ru-RU" altLang="ko-KR" sz="1200" b="1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="" xmlns:a16="http://schemas.microsoft.com/office/drawing/2014/main" id="{5F8472A5-248A-4B6E-BAA7-DCBC914968FB}"/>
                </a:ext>
              </a:extLst>
            </p:cNvPr>
            <p:cNvSpPr txBox="1"/>
            <p:nvPr/>
          </p:nvSpPr>
          <p:spPr>
            <a:xfrm>
              <a:off x="6165192" y="1544531"/>
              <a:ext cx="1778952" cy="10991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70000"/>
                </a:lnSpc>
                <a:defRPr/>
              </a:pPr>
              <a:r>
                <a:rPr lang="ru-RU" sz="1100" dirty="0"/>
                <a:t>на предмет взаимодействия органа, </a:t>
              </a:r>
              <a:r>
                <a:rPr lang="ru-RU" sz="1100"/>
                <a:t>в </a:t>
              </a:r>
              <a:r>
                <a:rPr lang="ru-RU" sz="1100" smtClean="0"/>
                <a:t>котором служащий </a:t>
              </a:r>
              <a:r>
                <a:rPr lang="ru-RU" sz="1100" dirty="0"/>
                <a:t>замещает должность</a:t>
              </a:r>
              <a:r>
                <a:rPr lang="ru-RU" sz="1100"/>
                <a:t>, </a:t>
              </a:r>
              <a:endParaRPr lang="ru-RU" sz="1100" smtClean="0"/>
            </a:p>
            <a:p>
              <a:pPr algn="r">
                <a:lnSpc>
                  <a:spcPct val="70000"/>
                </a:lnSpc>
                <a:defRPr/>
              </a:pPr>
              <a:r>
                <a:rPr lang="ru-RU" sz="1100" smtClean="0"/>
                <a:t>с </a:t>
              </a:r>
              <a:r>
                <a:rPr lang="ru-RU" sz="1100" dirty="0" smtClean="0"/>
                <a:t>организациями, </a:t>
              </a:r>
              <a:r>
                <a:rPr lang="ru-RU" sz="1100" dirty="0"/>
                <a:t>в которых служащий: </a:t>
              </a:r>
            </a:p>
            <a:p>
              <a:pPr>
                <a:lnSpc>
                  <a:spcPct val="70000"/>
                </a:lnSpc>
                <a:defRPr/>
              </a:pPr>
              <a:r>
                <a:rPr lang="ru-RU" sz="1100" dirty="0"/>
                <a:t>- работал до поступления на службу,</a:t>
              </a:r>
            </a:p>
            <a:p>
              <a:pPr>
                <a:lnSpc>
                  <a:spcPct val="70000"/>
                </a:lnSpc>
                <a:defRPr/>
              </a:pPr>
              <a:r>
                <a:rPr lang="ru-RU" sz="1100" dirty="0"/>
                <a:t>- осуществлял иную оплачиваемую деятельность,</a:t>
              </a:r>
            </a:p>
            <a:p>
              <a:pPr marL="171450" indent="-171450">
                <a:lnSpc>
                  <a:spcPct val="70000"/>
                </a:lnSpc>
                <a:buFontTx/>
                <a:buChar char="-"/>
                <a:defRPr/>
              </a:pPr>
              <a:r>
                <a:rPr lang="ru-RU" sz="1100" dirty="0" smtClean="0"/>
                <a:t>работают родственники </a:t>
              </a:r>
              <a:r>
                <a:rPr lang="ru-RU" sz="1100" dirty="0"/>
                <a:t>служащего</a:t>
              </a:r>
              <a:r>
                <a:rPr lang="ru-RU" sz="1100" dirty="0" smtClean="0"/>
                <a:t>,</a:t>
              </a:r>
            </a:p>
            <a:p>
              <a:pPr>
                <a:lnSpc>
                  <a:spcPct val="70000"/>
                </a:lnSpc>
                <a:defRPr/>
              </a:pPr>
              <a:r>
                <a:rPr lang="ru-RU" sz="1100" dirty="0" smtClean="0"/>
                <a:t>- </a:t>
              </a:r>
              <a:r>
                <a:rPr lang="ru-RU" sz="1100" dirty="0"/>
                <a:t>ценными бумагами (долями, паями) которых владеют служащий и члены его семьи.</a:t>
              </a:r>
            </a:p>
          </p:txBody>
        </p:sp>
      </p:grpSp>
      <p:sp>
        <p:nvSpPr>
          <p:cNvPr id="85" name="Rounded Rectangle 8">
            <a:extLst>
              <a:ext uri="{FF2B5EF4-FFF2-40B4-BE49-F238E27FC236}">
                <a16:creationId xmlns="" xmlns:a16="http://schemas.microsoft.com/office/drawing/2014/main" id="{90095466-BBFA-4F56-AD60-76FB27316305}"/>
              </a:ext>
            </a:extLst>
          </p:cNvPr>
          <p:cNvSpPr/>
          <p:nvPr/>
        </p:nvSpPr>
        <p:spPr>
          <a:xfrm rot="16200000">
            <a:off x="2162809" y="2270662"/>
            <a:ext cx="886751" cy="3672000"/>
          </a:xfrm>
          <a:prstGeom prst="roundRect">
            <a:avLst>
              <a:gd name="adj" fmla="val 608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86" name="Rounded Rectangle 8">
            <a:extLst>
              <a:ext uri="{FF2B5EF4-FFF2-40B4-BE49-F238E27FC236}">
                <a16:creationId xmlns="" xmlns:a16="http://schemas.microsoft.com/office/drawing/2014/main" id="{F400A27C-F64A-43D0-92A5-F2FFCD9A53A1}"/>
              </a:ext>
            </a:extLst>
          </p:cNvPr>
          <p:cNvSpPr/>
          <p:nvPr/>
        </p:nvSpPr>
        <p:spPr>
          <a:xfrm rot="16200000">
            <a:off x="605818" y="3749433"/>
            <a:ext cx="886751" cy="714456"/>
          </a:xfrm>
          <a:custGeom>
            <a:avLst/>
            <a:gdLst/>
            <a:ahLst/>
            <a:cxnLst/>
            <a:rect l="l" t="t" r="r" b="b"/>
            <a:pathLst>
              <a:path w="1800200" h="581397">
                <a:moveTo>
                  <a:pt x="109524" y="0"/>
                </a:moveTo>
                <a:lnTo>
                  <a:pt x="1690676" y="0"/>
                </a:lnTo>
                <a:cubicBezTo>
                  <a:pt x="1751164" y="0"/>
                  <a:pt x="1800200" y="49036"/>
                  <a:pt x="1800200" y="109524"/>
                </a:cubicBezTo>
                <a:lnTo>
                  <a:pt x="1800200" y="581397"/>
                </a:lnTo>
                <a:lnTo>
                  <a:pt x="0" y="581397"/>
                </a:lnTo>
                <a:lnTo>
                  <a:pt x="0" y="109524"/>
                </a:lnTo>
                <a:cubicBezTo>
                  <a:pt x="0" y="49036"/>
                  <a:pt x="49036" y="0"/>
                  <a:pt x="10952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latin typeface="+mj-lt"/>
            </a:endParaRPr>
          </a:p>
        </p:txBody>
      </p:sp>
      <p:sp>
        <p:nvSpPr>
          <p:cNvPr id="91" name="Rounded Rectangle 17">
            <a:extLst>
              <a:ext uri="{FF2B5EF4-FFF2-40B4-BE49-F238E27FC236}">
                <a16:creationId xmlns="" xmlns:a16="http://schemas.microsoft.com/office/drawing/2014/main" id="{21790B9E-7C36-4C9D-995B-592C9B832512}"/>
              </a:ext>
            </a:extLst>
          </p:cNvPr>
          <p:cNvSpPr/>
          <p:nvPr/>
        </p:nvSpPr>
        <p:spPr>
          <a:xfrm rot="5400000" flipH="1">
            <a:off x="6165464" y="2360537"/>
            <a:ext cx="706999" cy="3672000"/>
          </a:xfrm>
          <a:prstGeom prst="roundRect">
            <a:avLst>
              <a:gd name="adj" fmla="val 608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92" name="Rounded Rectangle 8">
            <a:extLst>
              <a:ext uri="{FF2B5EF4-FFF2-40B4-BE49-F238E27FC236}">
                <a16:creationId xmlns="" xmlns:a16="http://schemas.microsoft.com/office/drawing/2014/main" id="{BB068FF9-DD53-4C04-A5F1-1699FA92B522}"/>
              </a:ext>
            </a:extLst>
          </p:cNvPr>
          <p:cNvSpPr/>
          <p:nvPr/>
        </p:nvSpPr>
        <p:spPr>
          <a:xfrm rot="5400000" flipH="1">
            <a:off x="7722455" y="3839308"/>
            <a:ext cx="707000" cy="714456"/>
          </a:xfrm>
          <a:custGeom>
            <a:avLst/>
            <a:gdLst/>
            <a:ahLst/>
            <a:cxnLst/>
            <a:rect l="l" t="t" r="r" b="b"/>
            <a:pathLst>
              <a:path w="1800200" h="581397">
                <a:moveTo>
                  <a:pt x="109524" y="0"/>
                </a:moveTo>
                <a:lnTo>
                  <a:pt x="1690676" y="0"/>
                </a:lnTo>
                <a:cubicBezTo>
                  <a:pt x="1751164" y="0"/>
                  <a:pt x="1800200" y="49036"/>
                  <a:pt x="1800200" y="109524"/>
                </a:cubicBezTo>
                <a:lnTo>
                  <a:pt x="1800200" y="581397"/>
                </a:lnTo>
                <a:lnTo>
                  <a:pt x="0" y="581397"/>
                </a:lnTo>
                <a:lnTo>
                  <a:pt x="0" y="109524"/>
                </a:lnTo>
                <a:cubicBezTo>
                  <a:pt x="0" y="49036"/>
                  <a:pt x="49036" y="0"/>
                  <a:pt x="109524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 dirty="0">
              <a:latin typeface="+mj-lt"/>
            </a:endParaRPr>
          </a:p>
        </p:txBody>
      </p:sp>
      <p:sp>
        <p:nvSpPr>
          <p:cNvPr id="44" name="Text Placeholder 12">
            <a:extLst>
              <a:ext uri="{FF2B5EF4-FFF2-40B4-BE49-F238E27FC236}">
                <a16:creationId xmlns="" xmlns:a16="http://schemas.microsoft.com/office/drawing/2014/main" id="{765BD682-06F9-4830-8B3A-58467BC03C21}"/>
              </a:ext>
            </a:extLst>
          </p:cNvPr>
          <p:cNvSpPr txBox="1">
            <a:spLocks/>
          </p:cNvSpPr>
          <p:nvPr/>
        </p:nvSpPr>
        <p:spPr>
          <a:xfrm>
            <a:off x="872098" y="3902601"/>
            <a:ext cx="354191" cy="40812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950" dirty="0">
                <a:solidFill>
                  <a:schemeClr val="bg1"/>
                </a:solidFill>
                <a:latin typeface="+mj-lt"/>
                <a:cs typeface="Arial" pitchFamily="34" charset="0"/>
              </a:rPr>
              <a:t>3</a:t>
            </a:r>
          </a:p>
        </p:txBody>
      </p:sp>
      <p:sp>
        <p:nvSpPr>
          <p:cNvPr id="47" name="Text Placeholder 12">
            <a:extLst>
              <a:ext uri="{FF2B5EF4-FFF2-40B4-BE49-F238E27FC236}">
                <a16:creationId xmlns="" xmlns:a16="http://schemas.microsoft.com/office/drawing/2014/main" id="{9C666D4B-B192-45A0-B543-4C518DDF3ACD}"/>
              </a:ext>
            </a:extLst>
          </p:cNvPr>
          <p:cNvSpPr txBox="1">
            <a:spLocks/>
          </p:cNvSpPr>
          <p:nvPr/>
        </p:nvSpPr>
        <p:spPr>
          <a:xfrm>
            <a:off x="7898859" y="3992475"/>
            <a:ext cx="354191" cy="40812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950" dirty="0">
                <a:solidFill>
                  <a:schemeClr val="bg1"/>
                </a:solidFill>
                <a:latin typeface="+mj-lt"/>
                <a:cs typeface="Arial" pitchFamily="34" charset="0"/>
              </a:rPr>
              <a:t>6</a:t>
            </a:r>
          </a:p>
        </p:txBody>
      </p:sp>
      <p:grpSp>
        <p:nvGrpSpPr>
          <p:cNvPr id="51" name="Group 25">
            <a:extLst>
              <a:ext uri="{FF2B5EF4-FFF2-40B4-BE49-F238E27FC236}">
                <a16:creationId xmlns="" xmlns:a16="http://schemas.microsoft.com/office/drawing/2014/main" id="{7DB04E18-9AA0-4C75-A452-16B7B1A3007D}"/>
              </a:ext>
            </a:extLst>
          </p:cNvPr>
          <p:cNvGrpSpPr/>
          <p:nvPr/>
        </p:nvGrpSpPr>
        <p:grpSpPr>
          <a:xfrm>
            <a:off x="1467066" y="3650672"/>
            <a:ext cx="2841798" cy="901384"/>
            <a:chOff x="6210996" y="1329599"/>
            <a:chExt cx="1699691" cy="855021"/>
          </a:xfrm>
        </p:grpSpPr>
        <p:sp>
          <p:nvSpPr>
            <p:cNvPr id="52" name="TextBox 51">
              <a:extLst>
                <a:ext uri="{FF2B5EF4-FFF2-40B4-BE49-F238E27FC236}">
                  <a16:creationId xmlns="" xmlns:a16="http://schemas.microsoft.com/office/drawing/2014/main" id="{E27F4892-08FF-47BD-8E6B-302924B7735F}"/>
                </a:ext>
              </a:extLst>
            </p:cNvPr>
            <p:cNvSpPr txBox="1"/>
            <p:nvPr/>
          </p:nvSpPr>
          <p:spPr>
            <a:xfrm>
              <a:off x="6210997" y="1329599"/>
              <a:ext cx="1699689" cy="2627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ko-KR" sz="1200" b="1" u="sng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ИНАЯ ОПЛАЧИВАЕМАЯ РАБОТА</a:t>
              </a:r>
              <a:endParaRPr lang="ru-RU" altLang="ko-KR" sz="1200" b="1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="" xmlns:a16="http://schemas.microsoft.com/office/drawing/2014/main" id="{0FA7DF42-95CD-4523-83AE-865A1A22785F}"/>
                </a:ext>
              </a:extLst>
            </p:cNvPr>
            <p:cNvSpPr txBox="1"/>
            <p:nvPr/>
          </p:nvSpPr>
          <p:spPr>
            <a:xfrm>
              <a:off x="6210996" y="1571533"/>
              <a:ext cx="1699691" cy="6130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ru-RU" sz="12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Анализировать поступившие </a:t>
              </a:r>
              <a:r>
                <a:rPr lang="ru-RU" sz="12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уведомления </a:t>
              </a:r>
              <a:r>
                <a:rPr lang="ru-RU" sz="1200" dirty="0"/>
                <a:t>муниципальных служащих </a:t>
              </a:r>
            </a:p>
          </p:txBody>
        </p:sp>
      </p:grp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ABBD021D-BC3D-4385-92B5-8B31599F2668}"/>
              </a:ext>
            </a:extLst>
          </p:cNvPr>
          <p:cNvSpPr txBox="1"/>
          <p:nvPr/>
        </p:nvSpPr>
        <p:spPr>
          <a:xfrm>
            <a:off x="4711858" y="3992625"/>
            <a:ext cx="2928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altLang="ko-KR" sz="1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ИСПОЛЬЗОВАНИЕ </a:t>
            </a:r>
            <a:r>
              <a:rPr lang="ru-RU" altLang="ko-KR" sz="1200" b="1" u="sng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МЕТОДИЧЕСКОГО ИНСТРУМЕНТАРИЯ </a:t>
            </a:r>
            <a:r>
              <a:rPr lang="ru-RU" altLang="ko-KR" sz="1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МИНТРУДА РФ</a:t>
            </a:r>
            <a:endParaRPr lang="ru-RU" altLang="ko-KR" sz="12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83" name="Rounded Rectangle 5">
            <a:extLst>
              <a:ext uri="{FF2B5EF4-FFF2-40B4-BE49-F238E27FC236}">
                <a16:creationId xmlns="" xmlns:a16="http://schemas.microsoft.com/office/drawing/2014/main" id="{38EDE310-7B1E-44D2-B14F-44A3CAA7E76B}"/>
              </a:ext>
            </a:extLst>
          </p:cNvPr>
          <p:cNvSpPr/>
          <p:nvPr/>
        </p:nvSpPr>
        <p:spPr>
          <a:xfrm rot="16200000">
            <a:off x="2162810" y="1025929"/>
            <a:ext cx="886750" cy="3672000"/>
          </a:xfrm>
          <a:prstGeom prst="roundRect">
            <a:avLst>
              <a:gd name="adj" fmla="val 608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84" name="Rounded Rectangle 8">
            <a:extLst>
              <a:ext uri="{FF2B5EF4-FFF2-40B4-BE49-F238E27FC236}">
                <a16:creationId xmlns="" xmlns:a16="http://schemas.microsoft.com/office/drawing/2014/main" id="{55357BD7-4DC0-4925-9FDD-AF62CA772F12}"/>
              </a:ext>
            </a:extLst>
          </p:cNvPr>
          <p:cNvSpPr/>
          <p:nvPr/>
        </p:nvSpPr>
        <p:spPr>
          <a:xfrm rot="16200000">
            <a:off x="605818" y="2504701"/>
            <a:ext cx="886750" cy="714456"/>
          </a:xfrm>
          <a:custGeom>
            <a:avLst/>
            <a:gdLst/>
            <a:ahLst/>
            <a:cxnLst/>
            <a:rect l="l" t="t" r="r" b="b"/>
            <a:pathLst>
              <a:path w="1800200" h="581397">
                <a:moveTo>
                  <a:pt x="109524" y="0"/>
                </a:moveTo>
                <a:lnTo>
                  <a:pt x="1690676" y="0"/>
                </a:lnTo>
                <a:cubicBezTo>
                  <a:pt x="1751164" y="0"/>
                  <a:pt x="1800200" y="49036"/>
                  <a:pt x="1800200" y="109524"/>
                </a:cubicBezTo>
                <a:lnTo>
                  <a:pt x="1800200" y="581397"/>
                </a:lnTo>
                <a:lnTo>
                  <a:pt x="0" y="581397"/>
                </a:lnTo>
                <a:lnTo>
                  <a:pt x="0" y="109524"/>
                </a:lnTo>
                <a:cubicBezTo>
                  <a:pt x="0" y="49036"/>
                  <a:pt x="49036" y="0"/>
                  <a:pt x="109524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 dirty="0">
              <a:latin typeface="+mj-lt"/>
            </a:endParaRPr>
          </a:p>
        </p:txBody>
      </p:sp>
      <p:sp>
        <p:nvSpPr>
          <p:cNvPr id="89" name="Rounded Rectangle 14">
            <a:extLst>
              <a:ext uri="{FF2B5EF4-FFF2-40B4-BE49-F238E27FC236}">
                <a16:creationId xmlns="" xmlns:a16="http://schemas.microsoft.com/office/drawing/2014/main" id="{5F254EB0-D552-40D4-B701-69DAB6573FA6}"/>
              </a:ext>
            </a:extLst>
          </p:cNvPr>
          <p:cNvSpPr/>
          <p:nvPr/>
        </p:nvSpPr>
        <p:spPr>
          <a:xfrm rot="5400000" flipH="1">
            <a:off x="6112581" y="1338895"/>
            <a:ext cx="797832" cy="3672000"/>
          </a:xfrm>
          <a:prstGeom prst="roundRect">
            <a:avLst>
              <a:gd name="adj" fmla="val 608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 dirty="0"/>
          </a:p>
        </p:txBody>
      </p:sp>
      <p:sp>
        <p:nvSpPr>
          <p:cNvPr id="90" name="Rounded Rectangle 8">
            <a:extLst>
              <a:ext uri="{FF2B5EF4-FFF2-40B4-BE49-F238E27FC236}">
                <a16:creationId xmlns="" xmlns:a16="http://schemas.microsoft.com/office/drawing/2014/main" id="{BC487909-E688-41EE-8FB1-464CD81E09C1}"/>
              </a:ext>
            </a:extLst>
          </p:cNvPr>
          <p:cNvSpPr/>
          <p:nvPr/>
        </p:nvSpPr>
        <p:spPr>
          <a:xfrm rot="5400000" flipH="1">
            <a:off x="7677483" y="2820755"/>
            <a:ext cx="814848" cy="714456"/>
          </a:xfrm>
          <a:custGeom>
            <a:avLst/>
            <a:gdLst/>
            <a:ahLst/>
            <a:cxnLst/>
            <a:rect l="l" t="t" r="r" b="b"/>
            <a:pathLst>
              <a:path w="1800200" h="581397">
                <a:moveTo>
                  <a:pt x="109524" y="0"/>
                </a:moveTo>
                <a:lnTo>
                  <a:pt x="1690676" y="0"/>
                </a:lnTo>
                <a:cubicBezTo>
                  <a:pt x="1751164" y="0"/>
                  <a:pt x="1800200" y="49036"/>
                  <a:pt x="1800200" y="109524"/>
                </a:cubicBezTo>
                <a:lnTo>
                  <a:pt x="1800200" y="581397"/>
                </a:lnTo>
                <a:lnTo>
                  <a:pt x="0" y="581397"/>
                </a:lnTo>
                <a:lnTo>
                  <a:pt x="0" y="109524"/>
                </a:lnTo>
                <a:cubicBezTo>
                  <a:pt x="0" y="49036"/>
                  <a:pt x="49036" y="0"/>
                  <a:pt x="10952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latin typeface="+mj-lt"/>
            </a:endParaRPr>
          </a:p>
        </p:txBody>
      </p:sp>
      <p:sp>
        <p:nvSpPr>
          <p:cNvPr id="43" name="Text Placeholder 12">
            <a:extLst>
              <a:ext uri="{FF2B5EF4-FFF2-40B4-BE49-F238E27FC236}">
                <a16:creationId xmlns="" xmlns:a16="http://schemas.microsoft.com/office/drawing/2014/main" id="{15324C34-4186-42FF-999A-247C18D6CD4C}"/>
              </a:ext>
            </a:extLst>
          </p:cNvPr>
          <p:cNvSpPr txBox="1">
            <a:spLocks/>
          </p:cNvSpPr>
          <p:nvPr/>
        </p:nvSpPr>
        <p:spPr>
          <a:xfrm>
            <a:off x="872098" y="2657869"/>
            <a:ext cx="354191" cy="40812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950" dirty="0">
                <a:solidFill>
                  <a:schemeClr val="bg1"/>
                </a:solidFill>
                <a:latin typeface="+mj-lt"/>
                <a:cs typeface="Arial" pitchFamily="34" charset="0"/>
              </a:rPr>
              <a:t>2</a:t>
            </a:r>
          </a:p>
        </p:txBody>
      </p:sp>
      <p:sp>
        <p:nvSpPr>
          <p:cNvPr id="46" name="Text Placeholder 12">
            <a:extLst>
              <a:ext uri="{FF2B5EF4-FFF2-40B4-BE49-F238E27FC236}">
                <a16:creationId xmlns="" xmlns:a16="http://schemas.microsoft.com/office/drawing/2014/main" id="{6B3E3451-6979-4EF7-8CBE-74902E913A8E}"/>
              </a:ext>
            </a:extLst>
          </p:cNvPr>
          <p:cNvSpPr txBox="1">
            <a:spLocks/>
          </p:cNvSpPr>
          <p:nvPr/>
        </p:nvSpPr>
        <p:spPr>
          <a:xfrm>
            <a:off x="7867676" y="2961629"/>
            <a:ext cx="354191" cy="40812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950" dirty="0">
                <a:solidFill>
                  <a:schemeClr val="bg1"/>
                </a:solidFill>
                <a:latin typeface="+mj-lt"/>
                <a:cs typeface="Arial" pitchFamily="34" charset="0"/>
              </a:rPr>
              <a:t>5</a:t>
            </a:r>
          </a:p>
        </p:txBody>
      </p:sp>
      <p:grpSp>
        <p:nvGrpSpPr>
          <p:cNvPr id="48" name="Group 25">
            <a:extLst>
              <a:ext uri="{FF2B5EF4-FFF2-40B4-BE49-F238E27FC236}">
                <a16:creationId xmlns="" xmlns:a16="http://schemas.microsoft.com/office/drawing/2014/main" id="{83EBBE57-0F5B-48A2-A6E9-9C2E696B4021}"/>
              </a:ext>
            </a:extLst>
          </p:cNvPr>
          <p:cNvGrpSpPr/>
          <p:nvPr/>
        </p:nvGrpSpPr>
        <p:grpSpPr>
          <a:xfrm>
            <a:off x="1467068" y="2412725"/>
            <a:ext cx="2841798" cy="904949"/>
            <a:chOff x="6210997" y="1336035"/>
            <a:chExt cx="1699691" cy="858403"/>
          </a:xfrm>
        </p:grpSpPr>
        <p:sp>
          <p:nvSpPr>
            <p:cNvPr id="49" name="TextBox 48">
              <a:extLst>
                <a:ext uri="{FF2B5EF4-FFF2-40B4-BE49-F238E27FC236}">
                  <a16:creationId xmlns="" xmlns:a16="http://schemas.microsoft.com/office/drawing/2014/main" id="{6F37DCB7-52FF-4454-A5C1-F27B94AED37E}"/>
                </a:ext>
              </a:extLst>
            </p:cNvPr>
            <p:cNvSpPr txBox="1"/>
            <p:nvPr/>
          </p:nvSpPr>
          <p:spPr>
            <a:xfrm>
              <a:off x="6210997" y="1336035"/>
              <a:ext cx="1699689" cy="2627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ko-KR" sz="1200" b="1" u="sng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ОБРАЩЕНИЯ ГРАЖДАН</a:t>
              </a:r>
              <a:endParaRPr lang="ru-RU" altLang="ko-KR" sz="1200" b="1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="" xmlns:a16="http://schemas.microsoft.com/office/drawing/2014/main" id="{8EEE86A0-5417-417B-94E1-6770C7C3248A}"/>
                </a:ext>
              </a:extLst>
            </p:cNvPr>
            <p:cNvSpPr txBox="1"/>
            <p:nvPr/>
          </p:nvSpPr>
          <p:spPr>
            <a:xfrm>
              <a:off x="6210997" y="1546318"/>
              <a:ext cx="1699691" cy="6481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ru-RU" sz="12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Анализировать и проверять </a:t>
              </a:r>
              <a:r>
                <a:rPr lang="ru-RU" sz="1200" dirty="0"/>
                <a:t>поступившую информацию на наличие конфликта интересов и скрытой </a:t>
              </a:r>
              <a:r>
                <a:rPr lang="ru-RU" sz="1200" dirty="0" err="1"/>
                <a:t>аффилированности</a:t>
              </a:r>
              <a:endPara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ED049404-7FEA-493A-B003-30DA62135864}"/>
              </a:ext>
            </a:extLst>
          </p:cNvPr>
          <p:cNvSpPr txBox="1"/>
          <p:nvPr/>
        </p:nvSpPr>
        <p:spPr>
          <a:xfrm>
            <a:off x="4717117" y="2790687"/>
            <a:ext cx="29286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altLang="ko-KR" sz="12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АНАЛИЗ </a:t>
            </a:r>
            <a:r>
              <a:rPr lang="ru-RU" altLang="ko-KR" sz="1200" b="1" u="sng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СВЕДЕНИЯ О ДОХОДАХ</a:t>
            </a:r>
            <a:r>
              <a:rPr lang="ru-RU" altLang="ko-KR" sz="1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, РАСХОДАХ, ОБ ИМУЩЕСТВЕ И ОБЯЗАТЕЛЬСТВАХ ИМУЩЕСТВЕННОГО ХАРАКТЕРА</a:t>
            </a:r>
            <a:endParaRPr lang="ru-RU" altLang="ko-KR" sz="12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5B0213BA-D160-4CA8-8BCD-7847F039E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Предлагаемые мероприятия по выявлению конфликта интересов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92845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BC1F52DE-5FAB-4ABD-9FE3-81F2C02E743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216006"/>
            <a:ext cx="9144000" cy="2916731"/>
          </a:xfrm>
          <a:prstGeom prst="rect">
            <a:avLst/>
          </a:prstGeom>
          <a:ln>
            <a:noFill/>
          </a:ln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1112FCAF-875D-4788-9F4B-C1518A52DBC3}"/>
              </a:ext>
            </a:extLst>
          </p:cNvPr>
          <p:cNvSpPr/>
          <p:nvPr/>
        </p:nvSpPr>
        <p:spPr>
          <a:xfrm>
            <a:off x="233486" y="2176763"/>
            <a:ext cx="8669809" cy="8402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ru-RU" sz="5400" dirty="0">
                <a:solidFill>
                  <a:srgbClr val="FFFFFF"/>
                </a:solidFill>
                <a:latin typeface="+mj-lt"/>
              </a:rPr>
              <a:t>СПАСИБО ЗА ВНИМАНИЕ</a:t>
            </a:r>
            <a:endParaRPr lang="en-US" sz="5400" dirty="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3829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внешний, трава, здание, часы&#10;&#10;Автоматически созданное описание">
            <a:extLst>
              <a:ext uri="{FF2B5EF4-FFF2-40B4-BE49-F238E27FC236}">
                <a16:creationId xmlns:a16="http://schemas.microsoft.com/office/drawing/2014/main" xmlns="" id="{C188F277-57D9-42E6-80B3-415DA19FF59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66" b="26434"/>
          <a:stretch/>
        </p:blipFill>
        <p:spPr>
          <a:xfrm>
            <a:off x="0" y="1"/>
            <a:ext cx="9144000" cy="2571750"/>
          </a:xfrm>
        </p:spPr>
      </p:pic>
      <p:sp>
        <p:nvSpPr>
          <p:cNvPr id="22" name="Текст 21">
            <a:extLst>
              <a:ext uri="{FF2B5EF4-FFF2-40B4-BE49-F238E27FC236}">
                <a16:creationId xmlns:a16="http://schemas.microsoft.com/office/drawing/2014/main" xmlns="" id="{FFE18F8A-7DC3-4B7C-86D9-8A47A62B368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lIns="68580" tIns="34290" rIns="68580" bIns="34290"/>
          <a:lstStyle/>
          <a:p>
            <a:r>
              <a:rPr lang="ru-RU" dirty="0" smtClean="0"/>
              <a:t>Комитет по профилактике коррупционных и </a:t>
            </a:r>
            <a:r>
              <a:rPr lang="ru-RU" dirty="0"/>
              <a:t>иных </a:t>
            </a:r>
            <a:r>
              <a:rPr lang="ru-RU" dirty="0" smtClean="0"/>
              <a:t>правонарушений</a:t>
            </a:r>
            <a:endParaRPr lang="ru-RU" dirty="0"/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xmlns="" id="{A5141AA3-E1DA-491E-964B-826774549A4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lIns="68580" tIns="34290" rIns="68580" bIns="34290"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solidFill>
                  <a:schemeClr val="accent2"/>
                </a:solidFill>
              </a:rPr>
              <a:t>КОНФЛИКТ ИНТЕРЕСОВ НА МУНИЦИПАЛЬНОЙ СЛУЖБЕ: ПОРЯДОК ПРЕДУПРЕЖДЕНИЯ И УРЕГУЛИРОВАНИЯ</a:t>
            </a:r>
          </a:p>
        </p:txBody>
      </p:sp>
      <p:sp>
        <p:nvSpPr>
          <p:cNvPr id="21" name="Текст 20">
            <a:extLst>
              <a:ext uri="{FF2B5EF4-FFF2-40B4-BE49-F238E27FC236}">
                <a16:creationId xmlns:a16="http://schemas.microsoft.com/office/drawing/2014/main" xmlns="" id="{FC3C58A3-1C95-4EEC-AA2D-BFCECA38ABE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lIns="68580" tIns="34290" rIns="68580" bIns="34290"/>
          <a:lstStyle/>
          <a:p>
            <a:pPr>
              <a:spcBef>
                <a:spcPts val="0"/>
              </a:spcBef>
            </a:pPr>
            <a:r>
              <a:rPr lang="ru-RU" dirty="0" smtClean="0"/>
              <a:t>Андрей Геннадьевич </a:t>
            </a:r>
            <a:r>
              <a:rPr lang="ru-RU" dirty="0" err="1" smtClean="0"/>
              <a:t>Ишунин</a:t>
            </a:r>
            <a:r>
              <a:rPr lang="ru-RU" dirty="0" smtClean="0"/>
              <a:t>, </a:t>
            </a:r>
            <a:endParaRPr lang="ru-RU" dirty="0"/>
          </a:p>
          <a:p>
            <a:pPr>
              <a:spcBef>
                <a:spcPts val="0"/>
              </a:spcBef>
            </a:pPr>
            <a:r>
              <a:rPr lang="ru-RU" dirty="0"/>
              <a:t>п</a:t>
            </a:r>
            <a:r>
              <a:rPr lang="ru-RU" dirty="0" smtClean="0"/>
              <a:t>редседатель комитета</a:t>
            </a:r>
            <a:endParaRPr lang="ru-RU" dirty="0"/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xmlns="" id="{54F8B617-8724-4F83-BB90-CB40899097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800" y="4470400"/>
            <a:ext cx="1428749" cy="223119"/>
          </a:xfrm>
        </p:spPr>
        <p:txBody>
          <a:bodyPr lIns="68580" tIns="34290" rIns="68580" bIns="34290"/>
          <a:lstStyle/>
          <a:p>
            <a:pPr algn="ctr"/>
            <a:r>
              <a:rPr lang="ru-RU" dirty="0"/>
              <a:t>Курск, </a:t>
            </a:r>
            <a:r>
              <a:rPr lang="ru-RU" dirty="0" smtClean="0"/>
              <a:t>июль 2020 </a:t>
            </a:r>
            <a:r>
              <a:rPr lang="ru-RU" dirty="0"/>
              <a:t>г.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xmlns="" id="{1DCBFE0F-5077-4AD5-A604-06AEABCDA0C0}"/>
              </a:ext>
            </a:extLst>
          </p:cNvPr>
          <p:cNvSpPr/>
          <p:nvPr/>
        </p:nvSpPr>
        <p:spPr>
          <a:xfrm>
            <a:off x="0" y="-4458"/>
            <a:ext cx="9144000" cy="2571750"/>
          </a:xfrm>
          <a:prstGeom prst="rect">
            <a:avLst/>
          </a:prstGeom>
          <a:solidFill>
            <a:schemeClr val="bg2">
              <a:lumMod val="10000"/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72552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Текст 15"/>
          <p:cNvSpPr>
            <a:spLocks noGrp="1"/>
          </p:cNvSpPr>
          <p:nvPr>
            <p:ph type="body" sz="quarter" idx="15"/>
          </p:nvPr>
        </p:nvSpPr>
        <p:spPr>
          <a:xfrm>
            <a:off x="2813538" y="1003634"/>
            <a:ext cx="6170602" cy="351081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1400" b="1" u="sng" dirty="0"/>
              <a:t>Статья 10. </a:t>
            </a:r>
            <a:r>
              <a:rPr lang="ru-RU" sz="1400" b="1" dirty="0"/>
              <a:t>Конфликт интересов</a:t>
            </a:r>
          </a:p>
          <a:p>
            <a:pPr>
              <a:spcBef>
                <a:spcPts val="0"/>
              </a:spcBef>
            </a:pPr>
            <a:r>
              <a:rPr lang="ru-RU" sz="1400" dirty="0"/>
              <a:t>3. Обязанность принимать меры по предотвращению и урегулированию конфликта интересов возлагается:</a:t>
            </a:r>
          </a:p>
          <a:p>
            <a:pPr>
              <a:spcBef>
                <a:spcPts val="0"/>
              </a:spcBef>
            </a:pPr>
            <a:r>
              <a:rPr lang="ru-RU" sz="1400" dirty="0"/>
              <a:t>1) на </a:t>
            </a:r>
            <a:r>
              <a:rPr lang="ru-RU" sz="1400" dirty="0" smtClean="0"/>
              <a:t>… </a:t>
            </a:r>
            <a:r>
              <a:rPr lang="ru-RU" b="1" u="sng" dirty="0" smtClean="0"/>
              <a:t>муниципальных</a:t>
            </a:r>
            <a:r>
              <a:rPr lang="ru-RU" sz="1400" b="1" u="sng" dirty="0" smtClean="0"/>
              <a:t> </a:t>
            </a:r>
            <a:r>
              <a:rPr lang="ru-RU" sz="1400" b="1" u="sng" dirty="0"/>
              <a:t>служащих</a:t>
            </a:r>
            <a:r>
              <a:rPr lang="ru-RU" sz="1400" dirty="0"/>
              <a:t>;</a:t>
            </a:r>
          </a:p>
          <a:p>
            <a:pPr>
              <a:spcBef>
                <a:spcPts val="0"/>
              </a:spcBef>
            </a:pPr>
            <a:endParaRPr lang="ru-RU" sz="1400" b="1" dirty="0" smtClean="0"/>
          </a:p>
          <a:p>
            <a:pPr>
              <a:spcBef>
                <a:spcPts val="0"/>
              </a:spcBef>
            </a:pPr>
            <a:r>
              <a:rPr lang="ru-RU" sz="1400" b="1" u="sng" dirty="0"/>
              <a:t>Статья 12.1</a:t>
            </a:r>
            <a:r>
              <a:rPr lang="ru-RU" sz="1400" b="1" u="sng" dirty="0" smtClean="0"/>
              <a:t>.</a:t>
            </a:r>
            <a:r>
              <a:rPr lang="ru-RU" sz="1400" b="1" dirty="0" smtClean="0"/>
              <a:t> </a:t>
            </a:r>
            <a:r>
              <a:rPr lang="ru-RU" sz="1400" b="1" dirty="0"/>
              <a:t>Ограничения и обязанности, налагаемые на лиц, </a:t>
            </a:r>
            <a:r>
              <a:rPr lang="ru-RU" sz="1400" b="1" dirty="0" smtClean="0"/>
              <a:t>замещающих … муниципальные </a:t>
            </a:r>
            <a:r>
              <a:rPr lang="ru-RU" sz="1400" b="1" dirty="0"/>
              <a:t>должности</a:t>
            </a:r>
          </a:p>
          <a:p>
            <a:pPr>
              <a:spcBef>
                <a:spcPts val="0"/>
              </a:spcBef>
            </a:pPr>
            <a:r>
              <a:rPr lang="ru-RU" sz="1400" dirty="0" smtClean="0"/>
              <a:t>4.1</a:t>
            </a:r>
            <a:r>
              <a:rPr lang="ru-RU" sz="1400" dirty="0"/>
              <a:t>. Лица, </a:t>
            </a:r>
            <a:r>
              <a:rPr lang="ru-RU" sz="1400" b="1" u="sng" dirty="0"/>
              <a:t>замещающие </a:t>
            </a:r>
            <a:r>
              <a:rPr lang="ru-RU" b="1" u="sng" dirty="0" smtClean="0"/>
              <a:t>муниципальные </a:t>
            </a:r>
            <a:r>
              <a:rPr lang="ru-RU" b="1" u="sng" dirty="0"/>
              <a:t>должности</a:t>
            </a:r>
            <a:r>
              <a:rPr lang="ru-RU" sz="1400" dirty="0"/>
              <a:t>, обязаны сообщать </a:t>
            </a:r>
            <a:r>
              <a:rPr lang="ru-RU" sz="1400" dirty="0" smtClean="0"/>
              <a:t>в порядке, установленном НПА РФ, о возникновении личной заинтересованности при исполнении должностных обязанностей, которая приводит или может привести к конфликту интересов, а также принимать меры по предотвращению или урегулированию такого конфликта. </a:t>
            </a:r>
            <a:endParaRPr lang="ru-RU" sz="1400" b="1" dirty="0" smtClean="0"/>
          </a:p>
          <a:p>
            <a:pPr>
              <a:spcBef>
                <a:spcPts val="0"/>
              </a:spcBef>
            </a:pPr>
            <a:endParaRPr lang="ru-RU" sz="1400" b="1" dirty="0" smtClean="0"/>
          </a:p>
          <a:p>
            <a:pPr>
              <a:spcBef>
                <a:spcPts val="0"/>
              </a:spcBef>
            </a:pPr>
            <a:r>
              <a:rPr lang="ru-RU" sz="1400" b="1" u="sng" dirty="0" smtClean="0"/>
              <a:t>Статья </a:t>
            </a:r>
            <a:r>
              <a:rPr lang="ru-RU" sz="1400" b="1" u="sng" dirty="0"/>
              <a:t>13.3.</a:t>
            </a:r>
            <a:r>
              <a:rPr lang="ru-RU" sz="1400" b="1" dirty="0"/>
              <a:t> Обязанность организаций принимать меры по предупреждению коррупции</a:t>
            </a:r>
          </a:p>
          <a:p>
            <a:pPr>
              <a:spcBef>
                <a:spcPts val="0"/>
              </a:spcBef>
            </a:pPr>
            <a:r>
              <a:rPr lang="ru-RU" sz="1400" dirty="0"/>
              <a:t>2. Меры по предупреждению коррупции, принимаемые </a:t>
            </a:r>
            <a:r>
              <a:rPr lang="ru-RU" b="1" u="sng" dirty="0"/>
              <a:t>в организации</a:t>
            </a:r>
            <a:r>
              <a:rPr lang="ru-RU" sz="1400" dirty="0"/>
              <a:t>, могут включать</a:t>
            </a:r>
            <a:r>
              <a:rPr lang="ru-RU" sz="1400" dirty="0" smtClean="0"/>
              <a:t>: </a:t>
            </a:r>
            <a:r>
              <a:rPr lang="ru-RU" sz="1400" b="1" dirty="0" smtClean="0"/>
              <a:t>предотвращение </a:t>
            </a:r>
            <a:r>
              <a:rPr lang="ru-RU" sz="1400" b="1" dirty="0"/>
              <a:t>и урегулирование конфликта </a:t>
            </a:r>
            <a:r>
              <a:rPr lang="ru-RU" sz="1400" b="1" dirty="0" smtClean="0"/>
              <a:t>интересов.</a:t>
            </a:r>
            <a:endParaRPr lang="ru-RU" sz="1400" b="1" dirty="0">
              <a:solidFill>
                <a:schemeClr val="accent2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Организационные основы </a:t>
            </a:r>
            <a:br>
              <a:rPr lang="ru-RU" dirty="0" smtClean="0"/>
            </a:br>
            <a:r>
              <a:rPr lang="ru-RU" dirty="0" smtClean="0"/>
              <a:t>противодействия коррупции</a:t>
            </a:r>
            <a:endParaRPr lang="ru-RU" dirty="0"/>
          </a:p>
        </p:txBody>
      </p:sp>
      <p:pic>
        <p:nvPicPr>
          <p:cNvPr id="5" name="Picture 7" descr="https://cdn01.skybuy.ru/media/offer/thumbs/491/843/504x504-_upl5768e22b416f66.0005626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514" r="15579"/>
          <a:stretch>
            <a:fillRect/>
          </a:stretch>
        </p:blipFill>
        <p:spPr bwMode="auto">
          <a:xfrm>
            <a:off x="272525" y="1003635"/>
            <a:ext cx="2361970" cy="3428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Конфликт интересов</a:t>
            </a:r>
            <a:br>
              <a:rPr lang="ru-RU" sz="2400" dirty="0" smtClean="0"/>
            </a:br>
            <a:r>
              <a:rPr lang="ru-RU" sz="2000" dirty="0" smtClean="0"/>
              <a:t>ст. 10 Федерального закона 273-ФЗ</a:t>
            </a:r>
            <a:endParaRPr lang="ru-RU" sz="2400" dirty="0"/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5"/>
          </p:nvPr>
        </p:nvSpPr>
        <p:spPr>
          <a:xfrm>
            <a:off x="5815250" y="390060"/>
            <a:ext cx="3156101" cy="4233096"/>
          </a:xfrm>
        </p:spPr>
        <p:txBody>
          <a:bodyPr/>
          <a:lstStyle/>
          <a:p>
            <a:r>
              <a:rPr lang="ru-RU" b="1" u="sng" dirty="0" smtClean="0">
                <a:solidFill>
                  <a:schemeClr val="accent2"/>
                </a:solidFill>
              </a:rPr>
              <a:t>ЛИЧНАЯ ЗАИНТЕРЕСОВАННОСТЬ:</a:t>
            </a:r>
          </a:p>
          <a:p>
            <a:r>
              <a:rPr lang="ru-RU" sz="1400" dirty="0"/>
              <a:t>возможность получения доходов в виде денег, иного имущества, в том числе имущественных прав, услуг имущественного характера, результатов выполненных работ или каких-либо выгод (преимуществ) </a:t>
            </a:r>
            <a:r>
              <a:rPr lang="ru-RU" sz="1400" dirty="0" smtClean="0"/>
              <a:t>должностным лицом, и (или) состоящими с ним в близком родстве или свойстве лицами 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(родителями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супругами, детьми, братьями, сестрами, а также братьями, сестрами, родителями, детьми супругов и супругами детей)</a:t>
            </a:r>
            <a:r>
              <a:rPr lang="ru-RU" sz="1400" dirty="0"/>
              <a:t>, гражданами или организациями, с которыми </a:t>
            </a:r>
            <a:r>
              <a:rPr lang="ru-RU" sz="1400" dirty="0" smtClean="0"/>
              <a:t>должностное лицо и </a:t>
            </a:r>
            <a:r>
              <a:rPr lang="ru-RU" sz="1400" dirty="0"/>
              <a:t>(или) лица, состоящие с ним в близком родстве или свойстве, связаны имущественными, корпоративными или иными близкими отношениями.</a:t>
            </a:r>
          </a:p>
          <a:p>
            <a:endParaRPr lang="ru-RU" dirty="0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6"/>
          </p:nvPr>
        </p:nvSpPr>
        <p:spPr>
          <a:xfrm>
            <a:off x="236594" y="981071"/>
            <a:ext cx="3020330" cy="3271209"/>
          </a:xfrm>
        </p:spPr>
        <p:txBody>
          <a:bodyPr/>
          <a:lstStyle/>
          <a:p>
            <a:r>
              <a:rPr lang="ru-RU" b="1" u="sng" dirty="0" smtClean="0">
                <a:solidFill>
                  <a:schemeClr val="accent2"/>
                </a:solidFill>
              </a:rPr>
              <a:t>КОНФЛИКТ ИНТЕРЕСОВ:</a:t>
            </a:r>
          </a:p>
          <a:p>
            <a:r>
              <a:rPr lang="ru-RU" sz="1400" dirty="0" smtClean="0"/>
              <a:t>ситуация</a:t>
            </a:r>
            <a:r>
              <a:rPr lang="ru-RU" sz="1400" dirty="0"/>
              <a:t>, при которой личная заинтересованность (прямая или косвенная) лица, замещающего должность, замещение которой предусматривает обязанность принимать меры по предотвращению и урегулированию конфликта интересов, влияет или может повлиять на 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надлежащее, объективное и беспристрастное исполнение им должностных (служебных) обязанностей </a:t>
            </a:r>
            <a:r>
              <a:rPr lang="ru-RU" sz="1400" dirty="0"/>
              <a:t>(осуществление полномочий).</a:t>
            </a:r>
            <a:endParaRPr lang="ru-RU" dirty="0"/>
          </a:p>
        </p:txBody>
      </p:sp>
      <p:grpSp>
        <p:nvGrpSpPr>
          <p:cNvPr id="23" name="Group 1047"/>
          <p:cNvGrpSpPr>
            <a:grpSpLocks noChangeAspect="1"/>
          </p:cNvGrpSpPr>
          <p:nvPr/>
        </p:nvGrpSpPr>
        <p:grpSpPr bwMode="auto">
          <a:xfrm>
            <a:off x="3548148" y="1566067"/>
            <a:ext cx="374354" cy="290677"/>
            <a:chOff x="281" y="748"/>
            <a:chExt cx="4098" cy="3182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24" name="Freeform 1049"/>
            <p:cNvSpPr>
              <a:spLocks noEditPoints="1"/>
            </p:cNvSpPr>
            <p:nvPr/>
          </p:nvSpPr>
          <p:spPr bwMode="auto">
            <a:xfrm>
              <a:off x="281" y="748"/>
              <a:ext cx="4098" cy="3182"/>
            </a:xfrm>
            <a:custGeom>
              <a:avLst/>
              <a:gdLst>
                <a:gd name="T0" fmla="*/ 1653 w 4098"/>
                <a:gd name="T1" fmla="*/ 2299 h 3182"/>
                <a:gd name="T2" fmla="*/ 1840 w 4098"/>
                <a:gd name="T3" fmla="*/ 2488 h 3182"/>
                <a:gd name="T4" fmla="*/ 3386 w 4098"/>
                <a:gd name="T5" fmla="*/ 565 h 3182"/>
                <a:gd name="T6" fmla="*/ 3757 w 4098"/>
                <a:gd name="T7" fmla="*/ 207 h 3182"/>
                <a:gd name="T8" fmla="*/ 3727 w 4098"/>
                <a:gd name="T9" fmla="*/ 225 h 3182"/>
                <a:gd name="T10" fmla="*/ 3595 w 4098"/>
                <a:gd name="T11" fmla="*/ 544 h 3182"/>
                <a:gd name="T12" fmla="*/ 3914 w 4098"/>
                <a:gd name="T13" fmla="*/ 413 h 3182"/>
                <a:gd name="T14" fmla="*/ 3933 w 4098"/>
                <a:gd name="T15" fmla="*/ 382 h 3182"/>
                <a:gd name="T16" fmla="*/ 3933 w 4098"/>
                <a:gd name="T17" fmla="*/ 346 h 3182"/>
                <a:gd name="T18" fmla="*/ 3914 w 4098"/>
                <a:gd name="T19" fmla="*/ 316 h 3182"/>
                <a:gd name="T20" fmla="*/ 3824 w 4098"/>
                <a:gd name="T21" fmla="*/ 225 h 3182"/>
                <a:gd name="T22" fmla="*/ 3793 w 4098"/>
                <a:gd name="T23" fmla="*/ 207 h 3182"/>
                <a:gd name="T24" fmla="*/ 163 w 4098"/>
                <a:gd name="T25" fmla="*/ 162 h 3182"/>
                <a:gd name="T26" fmla="*/ 3018 w 4098"/>
                <a:gd name="T27" fmla="*/ 3018 h 3182"/>
                <a:gd name="T28" fmla="*/ 1942 w 4098"/>
                <a:gd name="T29" fmla="*/ 2617 h 3182"/>
                <a:gd name="T30" fmla="*/ 1911 w 4098"/>
                <a:gd name="T31" fmla="*/ 2637 h 3182"/>
                <a:gd name="T32" fmla="*/ 1442 w 4098"/>
                <a:gd name="T33" fmla="*/ 2791 h 3182"/>
                <a:gd name="T34" fmla="*/ 1408 w 4098"/>
                <a:gd name="T35" fmla="*/ 2789 h 3182"/>
                <a:gd name="T36" fmla="*/ 1372 w 4098"/>
                <a:gd name="T37" fmla="*/ 2768 h 3182"/>
                <a:gd name="T38" fmla="*/ 1350 w 4098"/>
                <a:gd name="T39" fmla="*/ 2730 h 3182"/>
                <a:gd name="T40" fmla="*/ 1352 w 4098"/>
                <a:gd name="T41" fmla="*/ 2685 h 3182"/>
                <a:gd name="T42" fmla="*/ 1511 w 4098"/>
                <a:gd name="T43" fmla="*/ 2212 h 3182"/>
                <a:gd name="T44" fmla="*/ 3018 w 4098"/>
                <a:gd name="T45" fmla="*/ 703 h 3182"/>
                <a:gd name="T46" fmla="*/ 163 w 4098"/>
                <a:gd name="T47" fmla="*/ 162 h 3182"/>
                <a:gd name="T48" fmla="*/ 3100 w 4098"/>
                <a:gd name="T49" fmla="*/ 0 h 3182"/>
                <a:gd name="T50" fmla="*/ 3141 w 4098"/>
                <a:gd name="T51" fmla="*/ 11 h 3182"/>
                <a:gd name="T52" fmla="*/ 3170 w 4098"/>
                <a:gd name="T53" fmla="*/ 39 h 3182"/>
                <a:gd name="T54" fmla="*/ 3182 w 4098"/>
                <a:gd name="T55" fmla="*/ 82 h 3182"/>
                <a:gd name="T56" fmla="*/ 3611 w 4098"/>
                <a:gd name="T57" fmla="*/ 109 h 3182"/>
                <a:gd name="T58" fmla="*/ 3670 w 4098"/>
                <a:gd name="T59" fmla="*/ 67 h 3182"/>
                <a:gd name="T60" fmla="*/ 3738 w 4098"/>
                <a:gd name="T61" fmla="*/ 44 h 3182"/>
                <a:gd name="T62" fmla="*/ 3811 w 4098"/>
                <a:gd name="T63" fmla="*/ 44 h 3182"/>
                <a:gd name="T64" fmla="*/ 3881 w 4098"/>
                <a:gd name="T65" fmla="*/ 67 h 3182"/>
                <a:gd name="T66" fmla="*/ 3939 w 4098"/>
                <a:gd name="T67" fmla="*/ 109 h 3182"/>
                <a:gd name="T68" fmla="*/ 4055 w 4098"/>
                <a:gd name="T69" fmla="*/ 228 h 3182"/>
                <a:gd name="T70" fmla="*/ 4087 w 4098"/>
                <a:gd name="T71" fmla="*/ 293 h 3182"/>
                <a:gd name="T72" fmla="*/ 4098 w 4098"/>
                <a:gd name="T73" fmla="*/ 365 h 3182"/>
                <a:gd name="T74" fmla="*/ 4087 w 4098"/>
                <a:gd name="T75" fmla="*/ 437 h 3182"/>
                <a:gd name="T76" fmla="*/ 4055 w 4098"/>
                <a:gd name="T77" fmla="*/ 500 h 3182"/>
                <a:gd name="T78" fmla="*/ 3182 w 4098"/>
                <a:gd name="T79" fmla="*/ 1377 h 3182"/>
                <a:gd name="T80" fmla="*/ 3178 w 4098"/>
                <a:gd name="T81" fmla="*/ 3121 h 3182"/>
                <a:gd name="T82" fmla="*/ 3158 w 4098"/>
                <a:gd name="T83" fmla="*/ 3157 h 3182"/>
                <a:gd name="T84" fmla="*/ 3122 w 4098"/>
                <a:gd name="T85" fmla="*/ 3178 h 3182"/>
                <a:gd name="T86" fmla="*/ 82 w 4098"/>
                <a:gd name="T87" fmla="*/ 3182 h 3182"/>
                <a:gd name="T88" fmla="*/ 41 w 4098"/>
                <a:gd name="T89" fmla="*/ 3171 h 3182"/>
                <a:gd name="T90" fmla="*/ 11 w 4098"/>
                <a:gd name="T91" fmla="*/ 3141 h 3182"/>
                <a:gd name="T92" fmla="*/ 0 w 4098"/>
                <a:gd name="T93" fmla="*/ 3100 h 3182"/>
                <a:gd name="T94" fmla="*/ 2 w 4098"/>
                <a:gd name="T95" fmla="*/ 59 h 3182"/>
                <a:gd name="T96" fmla="*/ 24 w 4098"/>
                <a:gd name="T97" fmla="*/ 23 h 3182"/>
                <a:gd name="T98" fmla="*/ 60 w 4098"/>
                <a:gd name="T99" fmla="*/ 2 h 3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098" h="3182">
                  <a:moveTo>
                    <a:pt x="3386" y="565"/>
                  </a:moveTo>
                  <a:lnTo>
                    <a:pt x="1653" y="2299"/>
                  </a:lnTo>
                  <a:lnTo>
                    <a:pt x="1558" y="2582"/>
                  </a:lnTo>
                  <a:lnTo>
                    <a:pt x="1840" y="2488"/>
                  </a:lnTo>
                  <a:lnTo>
                    <a:pt x="3574" y="754"/>
                  </a:lnTo>
                  <a:lnTo>
                    <a:pt x="3386" y="565"/>
                  </a:lnTo>
                  <a:close/>
                  <a:moveTo>
                    <a:pt x="3775" y="205"/>
                  </a:moveTo>
                  <a:lnTo>
                    <a:pt x="3757" y="207"/>
                  </a:lnTo>
                  <a:lnTo>
                    <a:pt x="3740" y="213"/>
                  </a:lnTo>
                  <a:lnTo>
                    <a:pt x="3727" y="225"/>
                  </a:lnTo>
                  <a:lnTo>
                    <a:pt x="3502" y="449"/>
                  </a:lnTo>
                  <a:lnTo>
                    <a:pt x="3595" y="544"/>
                  </a:lnTo>
                  <a:lnTo>
                    <a:pt x="3689" y="638"/>
                  </a:lnTo>
                  <a:lnTo>
                    <a:pt x="3914" y="413"/>
                  </a:lnTo>
                  <a:lnTo>
                    <a:pt x="3925" y="398"/>
                  </a:lnTo>
                  <a:lnTo>
                    <a:pt x="3933" y="382"/>
                  </a:lnTo>
                  <a:lnTo>
                    <a:pt x="3935" y="365"/>
                  </a:lnTo>
                  <a:lnTo>
                    <a:pt x="3933" y="346"/>
                  </a:lnTo>
                  <a:lnTo>
                    <a:pt x="3925" y="330"/>
                  </a:lnTo>
                  <a:lnTo>
                    <a:pt x="3914" y="316"/>
                  </a:lnTo>
                  <a:lnTo>
                    <a:pt x="3914" y="316"/>
                  </a:lnTo>
                  <a:lnTo>
                    <a:pt x="3824" y="225"/>
                  </a:lnTo>
                  <a:lnTo>
                    <a:pt x="3809" y="213"/>
                  </a:lnTo>
                  <a:lnTo>
                    <a:pt x="3793" y="207"/>
                  </a:lnTo>
                  <a:lnTo>
                    <a:pt x="3775" y="205"/>
                  </a:lnTo>
                  <a:close/>
                  <a:moveTo>
                    <a:pt x="163" y="162"/>
                  </a:moveTo>
                  <a:lnTo>
                    <a:pt x="163" y="3018"/>
                  </a:lnTo>
                  <a:lnTo>
                    <a:pt x="3018" y="3018"/>
                  </a:lnTo>
                  <a:lnTo>
                    <a:pt x="3018" y="1541"/>
                  </a:lnTo>
                  <a:lnTo>
                    <a:pt x="1942" y="2617"/>
                  </a:lnTo>
                  <a:lnTo>
                    <a:pt x="1929" y="2628"/>
                  </a:lnTo>
                  <a:lnTo>
                    <a:pt x="1911" y="2637"/>
                  </a:lnTo>
                  <a:lnTo>
                    <a:pt x="1455" y="2788"/>
                  </a:lnTo>
                  <a:lnTo>
                    <a:pt x="1442" y="2791"/>
                  </a:lnTo>
                  <a:lnTo>
                    <a:pt x="1429" y="2792"/>
                  </a:lnTo>
                  <a:lnTo>
                    <a:pt x="1408" y="2789"/>
                  </a:lnTo>
                  <a:lnTo>
                    <a:pt x="1388" y="2782"/>
                  </a:lnTo>
                  <a:lnTo>
                    <a:pt x="1372" y="2768"/>
                  </a:lnTo>
                  <a:lnTo>
                    <a:pt x="1357" y="2750"/>
                  </a:lnTo>
                  <a:lnTo>
                    <a:pt x="1350" y="2730"/>
                  </a:lnTo>
                  <a:lnTo>
                    <a:pt x="1347" y="2708"/>
                  </a:lnTo>
                  <a:lnTo>
                    <a:pt x="1352" y="2685"/>
                  </a:lnTo>
                  <a:lnTo>
                    <a:pt x="1504" y="2229"/>
                  </a:lnTo>
                  <a:lnTo>
                    <a:pt x="1511" y="2212"/>
                  </a:lnTo>
                  <a:lnTo>
                    <a:pt x="1524" y="2197"/>
                  </a:lnTo>
                  <a:lnTo>
                    <a:pt x="3018" y="703"/>
                  </a:lnTo>
                  <a:lnTo>
                    <a:pt x="3018" y="162"/>
                  </a:lnTo>
                  <a:lnTo>
                    <a:pt x="163" y="162"/>
                  </a:lnTo>
                  <a:close/>
                  <a:moveTo>
                    <a:pt x="82" y="0"/>
                  </a:moveTo>
                  <a:lnTo>
                    <a:pt x="3100" y="0"/>
                  </a:lnTo>
                  <a:lnTo>
                    <a:pt x="3122" y="2"/>
                  </a:lnTo>
                  <a:lnTo>
                    <a:pt x="3141" y="11"/>
                  </a:lnTo>
                  <a:lnTo>
                    <a:pt x="3158" y="23"/>
                  </a:lnTo>
                  <a:lnTo>
                    <a:pt x="3170" y="39"/>
                  </a:lnTo>
                  <a:lnTo>
                    <a:pt x="3178" y="59"/>
                  </a:lnTo>
                  <a:lnTo>
                    <a:pt x="3182" y="82"/>
                  </a:lnTo>
                  <a:lnTo>
                    <a:pt x="3182" y="539"/>
                  </a:lnTo>
                  <a:lnTo>
                    <a:pt x="3611" y="109"/>
                  </a:lnTo>
                  <a:lnTo>
                    <a:pt x="3639" y="85"/>
                  </a:lnTo>
                  <a:lnTo>
                    <a:pt x="3670" y="67"/>
                  </a:lnTo>
                  <a:lnTo>
                    <a:pt x="3703" y="53"/>
                  </a:lnTo>
                  <a:lnTo>
                    <a:pt x="3738" y="44"/>
                  </a:lnTo>
                  <a:lnTo>
                    <a:pt x="3775" y="42"/>
                  </a:lnTo>
                  <a:lnTo>
                    <a:pt x="3811" y="44"/>
                  </a:lnTo>
                  <a:lnTo>
                    <a:pt x="3847" y="53"/>
                  </a:lnTo>
                  <a:lnTo>
                    <a:pt x="3881" y="67"/>
                  </a:lnTo>
                  <a:lnTo>
                    <a:pt x="3910" y="85"/>
                  </a:lnTo>
                  <a:lnTo>
                    <a:pt x="3939" y="109"/>
                  </a:lnTo>
                  <a:lnTo>
                    <a:pt x="4030" y="201"/>
                  </a:lnTo>
                  <a:lnTo>
                    <a:pt x="4055" y="228"/>
                  </a:lnTo>
                  <a:lnTo>
                    <a:pt x="4073" y="259"/>
                  </a:lnTo>
                  <a:lnTo>
                    <a:pt x="4087" y="293"/>
                  </a:lnTo>
                  <a:lnTo>
                    <a:pt x="4096" y="328"/>
                  </a:lnTo>
                  <a:lnTo>
                    <a:pt x="4098" y="365"/>
                  </a:lnTo>
                  <a:lnTo>
                    <a:pt x="4096" y="401"/>
                  </a:lnTo>
                  <a:lnTo>
                    <a:pt x="4087" y="437"/>
                  </a:lnTo>
                  <a:lnTo>
                    <a:pt x="4073" y="469"/>
                  </a:lnTo>
                  <a:lnTo>
                    <a:pt x="4055" y="500"/>
                  </a:lnTo>
                  <a:lnTo>
                    <a:pt x="4030" y="529"/>
                  </a:lnTo>
                  <a:lnTo>
                    <a:pt x="3182" y="1377"/>
                  </a:lnTo>
                  <a:lnTo>
                    <a:pt x="3182" y="3100"/>
                  </a:lnTo>
                  <a:lnTo>
                    <a:pt x="3178" y="3121"/>
                  </a:lnTo>
                  <a:lnTo>
                    <a:pt x="3170" y="3141"/>
                  </a:lnTo>
                  <a:lnTo>
                    <a:pt x="3158" y="3157"/>
                  </a:lnTo>
                  <a:lnTo>
                    <a:pt x="3141" y="3171"/>
                  </a:lnTo>
                  <a:lnTo>
                    <a:pt x="3122" y="3178"/>
                  </a:lnTo>
                  <a:lnTo>
                    <a:pt x="3100" y="3182"/>
                  </a:lnTo>
                  <a:lnTo>
                    <a:pt x="82" y="3182"/>
                  </a:lnTo>
                  <a:lnTo>
                    <a:pt x="60" y="3178"/>
                  </a:lnTo>
                  <a:lnTo>
                    <a:pt x="41" y="3171"/>
                  </a:lnTo>
                  <a:lnTo>
                    <a:pt x="24" y="3157"/>
                  </a:lnTo>
                  <a:lnTo>
                    <a:pt x="11" y="3141"/>
                  </a:lnTo>
                  <a:lnTo>
                    <a:pt x="2" y="3121"/>
                  </a:lnTo>
                  <a:lnTo>
                    <a:pt x="0" y="3100"/>
                  </a:lnTo>
                  <a:lnTo>
                    <a:pt x="0" y="82"/>
                  </a:lnTo>
                  <a:lnTo>
                    <a:pt x="2" y="59"/>
                  </a:lnTo>
                  <a:lnTo>
                    <a:pt x="11" y="39"/>
                  </a:lnTo>
                  <a:lnTo>
                    <a:pt x="24" y="23"/>
                  </a:lnTo>
                  <a:lnTo>
                    <a:pt x="41" y="11"/>
                  </a:lnTo>
                  <a:lnTo>
                    <a:pt x="60" y="2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050"/>
            <p:cNvSpPr>
              <a:spLocks/>
            </p:cNvSpPr>
            <p:nvPr/>
          </p:nvSpPr>
          <p:spPr bwMode="auto">
            <a:xfrm>
              <a:off x="2668" y="1258"/>
              <a:ext cx="241" cy="163"/>
            </a:xfrm>
            <a:custGeom>
              <a:avLst/>
              <a:gdLst>
                <a:gd name="T0" fmla="*/ 82 w 241"/>
                <a:gd name="T1" fmla="*/ 0 h 163"/>
                <a:gd name="T2" fmla="*/ 159 w 241"/>
                <a:gd name="T3" fmla="*/ 0 h 163"/>
                <a:gd name="T4" fmla="*/ 181 w 241"/>
                <a:gd name="T5" fmla="*/ 3 h 163"/>
                <a:gd name="T6" fmla="*/ 201 w 241"/>
                <a:gd name="T7" fmla="*/ 11 h 163"/>
                <a:gd name="T8" fmla="*/ 217 w 241"/>
                <a:gd name="T9" fmla="*/ 24 h 163"/>
                <a:gd name="T10" fmla="*/ 230 w 241"/>
                <a:gd name="T11" fmla="*/ 40 h 163"/>
                <a:gd name="T12" fmla="*/ 238 w 241"/>
                <a:gd name="T13" fmla="*/ 60 h 163"/>
                <a:gd name="T14" fmla="*/ 241 w 241"/>
                <a:gd name="T15" fmla="*/ 81 h 163"/>
                <a:gd name="T16" fmla="*/ 238 w 241"/>
                <a:gd name="T17" fmla="*/ 103 h 163"/>
                <a:gd name="T18" fmla="*/ 230 w 241"/>
                <a:gd name="T19" fmla="*/ 123 h 163"/>
                <a:gd name="T20" fmla="*/ 217 w 241"/>
                <a:gd name="T21" fmla="*/ 139 h 163"/>
                <a:gd name="T22" fmla="*/ 201 w 241"/>
                <a:gd name="T23" fmla="*/ 152 h 163"/>
                <a:gd name="T24" fmla="*/ 181 w 241"/>
                <a:gd name="T25" fmla="*/ 160 h 163"/>
                <a:gd name="T26" fmla="*/ 159 w 241"/>
                <a:gd name="T27" fmla="*/ 163 h 163"/>
                <a:gd name="T28" fmla="*/ 82 w 241"/>
                <a:gd name="T29" fmla="*/ 163 h 163"/>
                <a:gd name="T30" fmla="*/ 59 w 241"/>
                <a:gd name="T31" fmla="*/ 160 h 163"/>
                <a:gd name="T32" fmla="*/ 41 w 241"/>
                <a:gd name="T33" fmla="*/ 152 h 163"/>
                <a:gd name="T34" fmla="*/ 23 w 241"/>
                <a:gd name="T35" fmla="*/ 139 h 163"/>
                <a:gd name="T36" fmla="*/ 11 w 241"/>
                <a:gd name="T37" fmla="*/ 123 h 163"/>
                <a:gd name="T38" fmla="*/ 2 w 241"/>
                <a:gd name="T39" fmla="*/ 103 h 163"/>
                <a:gd name="T40" fmla="*/ 0 w 241"/>
                <a:gd name="T41" fmla="*/ 81 h 163"/>
                <a:gd name="T42" fmla="*/ 2 w 241"/>
                <a:gd name="T43" fmla="*/ 60 h 163"/>
                <a:gd name="T44" fmla="*/ 11 w 241"/>
                <a:gd name="T45" fmla="*/ 40 h 163"/>
                <a:gd name="T46" fmla="*/ 23 w 241"/>
                <a:gd name="T47" fmla="*/ 24 h 163"/>
                <a:gd name="T48" fmla="*/ 41 w 241"/>
                <a:gd name="T49" fmla="*/ 11 h 163"/>
                <a:gd name="T50" fmla="*/ 59 w 241"/>
                <a:gd name="T51" fmla="*/ 3 h 163"/>
                <a:gd name="T52" fmla="*/ 82 w 241"/>
                <a:gd name="T53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41" h="163">
                  <a:moveTo>
                    <a:pt x="82" y="0"/>
                  </a:moveTo>
                  <a:lnTo>
                    <a:pt x="159" y="0"/>
                  </a:lnTo>
                  <a:lnTo>
                    <a:pt x="181" y="3"/>
                  </a:lnTo>
                  <a:lnTo>
                    <a:pt x="201" y="11"/>
                  </a:lnTo>
                  <a:lnTo>
                    <a:pt x="217" y="24"/>
                  </a:lnTo>
                  <a:lnTo>
                    <a:pt x="230" y="40"/>
                  </a:lnTo>
                  <a:lnTo>
                    <a:pt x="238" y="60"/>
                  </a:lnTo>
                  <a:lnTo>
                    <a:pt x="241" y="81"/>
                  </a:lnTo>
                  <a:lnTo>
                    <a:pt x="238" y="103"/>
                  </a:lnTo>
                  <a:lnTo>
                    <a:pt x="230" y="123"/>
                  </a:lnTo>
                  <a:lnTo>
                    <a:pt x="217" y="139"/>
                  </a:lnTo>
                  <a:lnTo>
                    <a:pt x="201" y="152"/>
                  </a:lnTo>
                  <a:lnTo>
                    <a:pt x="181" y="160"/>
                  </a:lnTo>
                  <a:lnTo>
                    <a:pt x="159" y="163"/>
                  </a:lnTo>
                  <a:lnTo>
                    <a:pt x="82" y="163"/>
                  </a:lnTo>
                  <a:lnTo>
                    <a:pt x="59" y="160"/>
                  </a:lnTo>
                  <a:lnTo>
                    <a:pt x="41" y="152"/>
                  </a:lnTo>
                  <a:lnTo>
                    <a:pt x="23" y="139"/>
                  </a:lnTo>
                  <a:lnTo>
                    <a:pt x="11" y="123"/>
                  </a:lnTo>
                  <a:lnTo>
                    <a:pt x="2" y="103"/>
                  </a:lnTo>
                  <a:lnTo>
                    <a:pt x="0" y="81"/>
                  </a:lnTo>
                  <a:lnTo>
                    <a:pt x="2" y="60"/>
                  </a:lnTo>
                  <a:lnTo>
                    <a:pt x="11" y="40"/>
                  </a:lnTo>
                  <a:lnTo>
                    <a:pt x="23" y="24"/>
                  </a:lnTo>
                  <a:lnTo>
                    <a:pt x="41" y="11"/>
                  </a:lnTo>
                  <a:lnTo>
                    <a:pt x="59" y="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051"/>
            <p:cNvSpPr>
              <a:spLocks/>
            </p:cNvSpPr>
            <p:nvPr/>
          </p:nvSpPr>
          <p:spPr bwMode="auto">
            <a:xfrm>
              <a:off x="826" y="1258"/>
              <a:ext cx="1651" cy="163"/>
            </a:xfrm>
            <a:custGeom>
              <a:avLst/>
              <a:gdLst>
                <a:gd name="T0" fmla="*/ 81 w 1651"/>
                <a:gd name="T1" fmla="*/ 0 h 163"/>
                <a:gd name="T2" fmla="*/ 1569 w 1651"/>
                <a:gd name="T3" fmla="*/ 0 h 163"/>
                <a:gd name="T4" fmla="*/ 1591 w 1651"/>
                <a:gd name="T5" fmla="*/ 3 h 163"/>
                <a:gd name="T6" fmla="*/ 1610 w 1651"/>
                <a:gd name="T7" fmla="*/ 11 h 163"/>
                <a:gd name="T8" fmla="*/ 1627 w 1651"/>
                <a:gd name="T9" fmla="*/ 24 h 163"/>
                <a:gd name="T10" fmla="*/ 1639 w 1651"/>
                <a:gd name="T11" fmla="*/ 40 h 163"/>
                <a:gd name="T12" fmla="*/ 1648 w 1651"/>
                <a:gd name="T13" fmla="*/ 60 h 163"/>
                <a:gd name="T14" fmla="*/ 1651 w 1651"/>
                <a:gd name="T15" fmla="*/ 81 h 163"/>
                <a:gd name="T16" fmla="*/ 1648 w 1651"/>
                <a:gd name="T17" fmla="*/ 103 h 163"/>
                <a:gd name="T18" fmla="*/ 1639 w 1651"/>
                <a:gd name="T19" fmla="*/ 123 h 163"/>
                <a:gd name="T20" fmla="*/ 1627 w 1651"/>
                <a:gd name="T21" fmla="*/ 139 h 163"/>
                <a:gd name="T22" fmla="*/ 1610 w 1651"/>
                <a:gd name="T23" fmla="*/ 152 h 163"/>
                <a:gd name="T24" fmla="*/ 1591 w 1651"/>
                <a:gd name="T25" fmla="*/ 160 h 163"/>
                <a:gd name="T26" fmla="*/ 1569 w 1651"/>
                <a:gd name="T27" fmla="*/ 163 h 163"/>
                <a:gd name="T28" fmla="*/ 81 w 1651"/>
                <a:gd name="T29" fmla="*/ 163 h 163"/>
                <a:gd name="T30" fmla="*/ 60 w 1651"/>
                <a:gd name="T31" fmla="*/ 160 h 163"/>
                <a:gd name="T32" fmla="*/ 40 w 1651"/>
                <a:gd name="T33" fmla="*/ 152 h 163"/>
                <a:gd name="T34" fmla="*/ 24 w 1651"/>
                <a:gd name="T35" fmla="*/ 139 h 163"/>
                <a:gd name="T36" fmla="*/ 11 w 1651"/>
                <a:gd name="T37" fmla="*/ 123 h 163"/>
                <a:gd name="T38" fmla="*/ 3 w 1651"/>
                <a:gd name="T39" fmla="*/ 103 h 163"/>
                <a:gd name="T40" fmla="*/ 0 w 1651"/>
                <a:gd name="T41" fmla="*/ 81 h 163"/>
                <a:gd name="T42" fmla="*/ 3 w 1651"/>
                <a:gd name="T43" fmla="*/ 60 h 163"/>
                <a:gd name="T44" fmla="*/ 11 w 1651"/>
                <a:gd name="T45" fmla="*/ 40 h 163"/>
                <a:gd name="T46" fmla="*/ 24 w 1651"/>
                <a:gd name="T47" fmla="*/ 24 h 163"/>
                <a:gd name="T48" fmla="*/ 40 w 1651"/>
                <a:gd name="T49" fmla="*/ 11 h 163"/>
                <a:gd name="T50" fmla="*/ 60 w 1651"/>
                <a:gd name="T51" fmla="*/ 3 h 163"/>
                <a:gd name="T52" fmla="*/ 81 w 1651"/>
                <a:gd name="T53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51" h="163">
                  <a:moveTo>
                    <a:pt x="81" y="0"/>
                  </a:moveTo>
                  <a:lnTo>
                    <a:pt x="1569" y="0"/>
                  </a:lnTo>
                  <a:lnTo>
                    <a:pt x="1591" y="3"/>
                  </a:lnTo>
                  <a:lnTo>
                    <a:pt x="1610" y="11"/>
                  </a:lnTo>
                  <a:lnTo>
                    <a:pt x="1627" y="24"/>
                  </a:lnTo>
                  <a:lnTo>
                    <a:pt x="1639" y="40"/>
                  </a:lnTo>
                  <a:lnTo>
                    <a:pt x="1648" y="60"/>
                  </a:lnTo>
                  <a:lnTo>
                    <a:pt x="1651" y="81"/>
                  </a:lnTo>
                  <a:lnTo>
                    <a:pt x="1648" y="103"/>
                  </a:lnTo>
                  <a:lnTo>
                    <a:pt x="1639" y="123"/>
                  </a:lnTo>
                  <a:lnTo>
                    <a:pt x="1627" y="139"/>
                  </a:lnTo>
                  <a:lnTo>
                    <a:pt x="1610" y="152"/>
                  </a:lnTo>
                  <a:lnTo>
                    <a:pt x="1591" y="160"/>
                  </a:lnTo>
                  <a:lnTo>
                    <a:pt x="1569" y="163"/>
                  </a:lnTo>
                  <a:lnTo>
                    <a:pt x="81" y="163"/>
                  </a:lnTo>
                  <a:lnTo>
                    <a:pt x="60" y="160"/>
                  </a:lnTo>
                  <a:lnTo>
                    <a:pt x="40" y="152"/>
                  </a:lnTo>
                  <a:lnTo>
                    <a:pt x="24" y="139"/>
                  </a:lnTo>
                  <a:lnTo>
                    <a:pt x="11" y="123"/>
                  </a:lnTo>
                  <a:lnTo>
                    <a:pt x="3" y="103"/>
                  </a:lnTo>
                  <a:lnTo>
                    <a:pt x="0" y="81"/>
                  </a:lnTo>
                  <a:lnTo>
                    <a:pt x="3" y="60"/>
                  </a:lnTo>
                  <a:lnTo>
                    <a:pt x="11" y="40"/>
                  </a:lnTo>
                  <a:lnTo>
                    <a:pt x="24" y="24"/>
                  </a:lnTo>
                  <a:lnTo>
                    <a:pt x="40" y="11"/>
                  </a:lnTo>
                  <a:lnTo>
                    <a:pt x="60" y="3"/>
                  </a:lnTo>
                  <a:lnTo>
                    <a:pt x="8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052"/>
            <p:cNvSpPr>
              <a:spLocks/>
            </p:cNvSpPr>
            <p:nvPr/>
          </p:nvSpPr>
          <p:spPr bwMode="auto">
            <a:xfrm>
              <a:off x="826" y="1734"/>
              <a:ext cx="1572" cy="163"/>
            </a:xfrm>
            <a:custGeom>
              <a:avLst/>
              <a:gdLst>
                <a:gd name="T0" fmla="*/ 81 w 1572"/>
                <a:gd name="T1" fmla="*/ 0 h 163"/>
                <a:gd name="T2" fmla="*/ 1492 w 1572"/>
                <a:gd name="T3" fmla="*/ 0 h 163"/>
                <a:gd name="T4" fmla="*/ 1513 w 1572"/>
                <a:gd name="T5" fmla="*/ 2 h 163"/>
                <a:gd name="T6" fmla="*/ 1533 w 1572"/>
                <a:gd name="T7" fmla="*/ 11 h 163"/>
                <a:gd name="T8" fmla="*/ 1549 w 1572"/>
                <a:gd name="T9" fmla="*/ 24 h 163"/>
                <a:gd name="T10" fmla="*/ 1561 w 1572"/>
                <a:gd name="T11" fmla="*/ 40 h 163"/>
                <a:gd name="T12" fmla="*/ 1570 w 1572"/>
                <a:gd name="T13" fmla="*/ 60 h 163"/>
                <a:gd name="T14" fmla="*/ 1572 w 1572"/>
                <a:gd name="T15" fmla="*/ 81 h 163"/>
                <a:gd name="T16" fmla="*/ 1570 w 1572"/>
                <a:gd name="T17" fmla="*/ 103 h 163"/>
                <a:gd name="T18" fmla="*/ 1561 w 1572"/>
                <a:gd name="T19" fmla="*/ 123 h 163"/>
                <a:gd name="T20" fmla="*/ 1549 w 1572"/>
                <a:gd name="T21" fmla="*/ 139 h 163"/>
                <a:gd name="T22" fmla="*/ 1533 w 1572"/>
                <a:gd name="T23" fmla="*/ 151 h 163"/>
                <a:gd name="T24" fmla="*/ 1513 w 1572"/>
                <a:gd name="T25" fmla="*/ 160 h 163"/>
                <a:gd name="T26" fmla="*/ 1492 w 1572"/>
                <a:gd name="T27" fmla="*/ 163 h 163"/>
                <a:gd name="T28" fmla="*/ 81 w 1572"/>
                <a:gd name="T29" fmla="*/ 163 h 163"/>
                <a:gd name="T30" fmla="*/ 60 w 1572"/>
                <a:gd name="T31" fmla="*/ 160 h 163"/>
                <a:gd name="T32" fmla="*/ 40 w 1572"/>
                <a:gd name="T33" fmla="*/ 151 h 163"/>
                <a:gd name="T34" fmla="*/ 24 w 1572"/>
                <a:gd name="T35" fmla="*/ 139 h 163"/>
                <a:gd name="T36" fmla="*/ 11 w 1572"/>
                <a:gd name="T37" fmla="*/ 123 h 163"/>
                <a:gd name="T38" fmla="*/ 3 w 1572"/>
                <a:gd name="T39" fmla="*/ 103 h 163"/>
                <a:gd name="T40" fmla="*/ 0 w 1572"/>
                <a:gd name="T41" fmla="*/ 81 h 163"/>
                <a:gd name="T42" fmla="*/ 3 w 1572"/>
                <a:gd name="T43" fmla="*/ 60 h 163"/>
                <a:gd name="T44" fmla="*/ 11 w 1572"/>
                <a:gd name="T45" fmla="*/ 40 h 163"/>
                <a:gd name="T46" fmla="*/ 24 w 1572"/>
                <a:gd name="T47" fmla="*/ 24 h 163"/>
                <a:gd name="T48" fmla="*/ 40 w 1572"/>
                <a:gd name="T49" fmla="*/ 11 h 163"/>
                <a:gd name="T50" fmla="*/ 60 w 1572"/>
                <a:gd name="T51" fmla="*/ 2 h 163"/>
                <a:gd name="T52" fmla="*/ 81 w 1572"/>
                <a:gd name="T53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72" h="163">
                  <a:moveTo>
                    <a:pt x="81" y="0"/>
                  </a:moveTo>
                  <a:lnTo>
                    <a:pt x="1492" y="0"/>
                  </a:lnTo>
                  <a:lnTo>
                    <a:pt x="1513" y="2"/>
                  </a:lnTo>
                  <a:lnTo>
                    <a:pt x="1533" y="11"/>
                  </a:lnTo>
                  <a:lnTo>
                    <a:pt x="1549" y="24"/>
                  </a:lnTo>
                  <a:lnTo>
                    <a:pt x="1561" y="40"/>
                  </a:lnTo>
                  <a:lnTo>
                    <a:pt x="1570" y="60"/>
                  </a:lnTo>
                  <a:lnTo>
                    <a:pt x="1572" y="81"/>
                  </a:lnTo>
                  <a:lnTo>
                    <a:pt x="1570" y="103"/>
                  </a:lnTo>
                  <a:lnTo>
                    <a:pt x="1561" y="123"/>
                  </a:lnTo>
                  <a:lnTo>
                    <a:pt x="1549" y="139"/>
                  </a:lnTo>
                  <a:lnTo>
                    <a:pt x="1533" y="151"/>
                  </a:lnTo>
                  <a:lnTo>
                    <a:pt x="1513" y="160"/>
                  </a:lnTo>
                  <a:lnTo>
                    <a:pt x="1492" y="163"/>
                  </a:lnTo>
                  <a:lnTo>
                    <a:pt x="81" y="163"/>
                  </a:lnTo>
                  <a:lnTo>
                    <a:pt x="60" y="160"/>
                  </a:lnTo>
                  <a:lnTo>
                    <a:pt x="40" y="151"/>
                  </a:lnTo>
                  <a:lnTo>
                    <a:pt x="24" y="139"/>
                  </a:lnTo>
                  <a:lnTo>
                    <a:pt x="11" y="123"/>
                  </a:lnTo>
                  <a:lnTo>
                    <a:pt x="3" y="103"/>
                  </a:lnTo>
                  <a:lnTo>
                    <a:pt x="0" y="81"/>
                  </a:lnTo>
                  <a:lnTo>
                    <a:pt x="3" y="60"/>
                  </a:lnTo>
                  <a:lnTo>
                    <a:pt x="11" y="40"/>
                  </a:lnTo>
                  <a:lnTo>
                    <a:pt x="24" y="24"/>
                  </a:lnTo>
                  <a:lnTo>
                    <a:pt x="40" y="11"/>
                  </a:lnTo>
                  <a:lnTo>
                    <a:pt x="60" y="2"/>
                  </a:lnTo>
                  <a:lnTo>
                    <a:pt x="8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053"/>
            <p:cNvSpPr>
              <a:spLocks/>
            </p:cNvSpPr>
            <p:nvPr/>
          </p:nvSpPr>
          <p:spPr bwMode="auto">
            <a:xfrm>
              <a:off x="826" y="2210"/>
              <a:ext cx="1062" cy="162"/>
            </a:xfrm>
            <a:custGeom>
              <a:avLst/>
              <a:gdLst>
                <a:gd name="T0" fmla="*/ 81 w 1062"/>
                <a:gd name="T1" fmla="*/ 0 h 162"/>
                <a:gd name="T2" fmla="*/ 981 w 1062"/>
                <a:gd name="T3" fmla="*/ 0 h 162"/>
                <a:gd name="T4" fmla="*/ 1002 w 1062"/>
                <a:gd name="T5" fmla="*/ 2 h 162"/>
                <a:gd name="T6" fmla="*/ 1022 w 1062"/>
                <a:gd name="T7" fmla="*/ 11 h 162"/>
                <a:gd name="T8" fmla="*/ 1038 w 1062"/>
                <a:gd name="T9" fmla="*/ 23 h 162"/>
                <a:gd name="T10" fmla="*/ 1051 w 1062"/>
                <a:gd name="T11" fmla="*/ 39 h 162"/>
                <a:gd name="T12" fmla="*/ 1059 w 1062"/>
                <a:gd name="T13" fmla="*/ 59 h 162"/>
                <a:gd name="T14" fmla="*/ 1062 w 1062"/>
                <a:gd name="T15" fmla="*/ 80 h 162"/>
                <a:gd name="T16" fmla="*/ 1059 w 1062"/>
                <a:gd name="T17" fmla="*/ 103 h 162"/>
                <a:gd name="T18" fmla="*/ 1051 w 1062"/>
                <a:gd name="T19" fmla="*/ 123 h 162"/>
                <a:gd name="T20" fmla="*/ 1038 w 1062"/>
                <a:gd name="T21" fmla="*/ 139 h 162"/>
                <a:gd name="T22" fmla="*/ 1022 w 1062"/>
                <a:gd name="T23" fmla="*/ 151 h 162"/>
                <a:gd name="T24" fmla="*/ 1002 w 1062"/>
                <a:gd name="T25" fmla="*/ 160 h 162"/>
                <a:gd name="T26" fmla="*/ 981 w 1062"/>
                <a:gd name="T27" fmla="*/ 162 h 162"/>
                <a:gd name="T28" fmla="*/ 81 w 1062"/>
                <a:gd name="T29" fmla="*/ 162 h 162"/>
                <a:gd name="T30" fmla="*/ 60 w 1062"/>
                <a:gd name="T31" fmla="*/ 160 h 162"/>
                <a:gd name="T32" fmla="*/ 40 w 1062"/>
                <a:gd name="T33" fmla="*/ 151 h 162"/>
                <a:gd name="T34" fmla="*/ 24 w 1062"/>
                <a:gd name="T35" fmla="*/ 139 h 162"/>
                <a:gd name="T36" fmla="*/ 11 w 1062"/>
                <a:gd name="T37" fmla="*/ 123 h 162"/>
                <a:gd name="T38" fmla="*/ 3 w 1062"/>
                <a:gd name="T39" fmla="*/ 103 h 162"/>
                <a:gd name="T40" fmla="*/ 0 w 1062"/>
                <a:gd name="T41" fmla="*/ 80 h 162"/>
                <a:gd name="T42" fmla="*/ 3 w 1062"/>
                <a:gd name="T43" fmla="*/ 59 h 162"/>
                <a:gd name="T44" fmla="*/ 11 w 1062"/>
                <a:gd name="T45" fmla="*/ 39 h 162"/>
                <a:gd name="T46" fmla="*/ 24 w 1062"/>
                <a:gd name="T47" fmla="*/ 23 h 162"/>
                <a:gd name="T48" fmla="*/ 40 w 1062"/>
                <a:gd name="T49" fmla="*/ 11 h 162"/>
                <a:gd name="T50" fmla="*/ 60 w 1062"/>
                <a:gd name="T51" fmla="*/ 2 h 162"/>
                <a:gd name="T52" fmla="*/ 81 w 1062"/>
                <a:gd name="T53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62" h="162">
                  <a:moveTo>
                    <a:pt x="81" y="0"/>
                  </a:moveTo>
                  <a:lnTo>
                    <a:pt x="981" y="0"/>
                  </a:lnTo>
                  <a:lnTo>
                    <a:pt x="1002" y="2"/>
                  </a:lnTo>
                  <a:lnTo>
                    <a:pt x="1022" y="11"/>
                  </a:lnTo>
                  <a:lnTo>
                    <a:pt x="1038" y="23"/>
                  </a:lnTo>
                  <a:lnTo>
                    <a:pt x="1051" y="39"/>
                  </a:lnTo>
                  <a:lnTo>
                    <a:pt x="1059" y="59"/>
                  </a:lnTo>
                  <a:lnTo>
                    <a:pt x="1062" y="80"/>
                  </a:lnTo>
                  <a:lnTo>
                    <a:pt x="1059" y="103"/>
                  </a:lnTo>
                  <a:lnTo>
                    <a:pt x="1051" y="123"/>
                  </a:lnTo>
                  <a:lnTo>
                    <a:pt x="1038" y="139"/>
                  </a:lnTo>
                  <a:lnTo>
                    <a:pt x="1022" y="151"/>
                  </a:lnTo>
                  <a:lnTo>
                    <a:pt x="1002" y="160"/>
                  </a:lnTo>
                  <a:lnTo>
                    <a:pt x="981" y="162"/>
                  </a:lnTo>
                  <a:lnTo>
                    <a:pt x="81" y="162"/>
                  </a:lnTo>
                  <a:lnTo>
                    <a:pt x="60" y="160"/>
                  </a:lnTo>
                  <a:lnTo>
                    <a:pt x="40" y="151"/>
                  </a:lnTo>
                  <a:lnTo>
                    <a:pt x="24" y="139"/>
                  </a:lnTo>
                  <a:lnTo>
                    <a:pt x="11" y="123"/>
                  </a:lnTo>
                  <a:lnTo>
                    <a:pt x="3" y="103"/>
                  </a:lnTo>
                  <a:lnTo>
                    <a:pt x="0" y="80"/>
                  </a:lnTo>
                  <a:lnTo>
                    <a:pt x="3" y="59"/>
                  </a:lnTo>
                  <a:lnTo>
                    <a:pt x="11" y="39"/>
                  </a:lnTo>
                  <a:lnTo>
                    <a:pt x="24" y="23"/>
                  </a:lnTo>
                  <a:lnTo>
                    <a:pt x="40" y="11"/>
                  </a:lnTo>
                  <a:lnTo>
                    <a:pt x="60" y="2"/>
                  </a:lnTo>
                  <a:lnTo>
                    <a:pt x="8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054"/>
            <p:cNvSpPr>
              <a:spLocks/>
            </p:cNvSpPr>
            <p:nvPr/>
          </p:nvSpPr>
          <p:spPr bwMode="auto">
            <a:xfrm>
              <a:off x="826" y="2677"/>
              <a:ext cx="673" cy="162"/>
            </a:xfrm>
            <a:custGeom>
              <a:avLst/>
              <a:gdLst>
                <a:gd name="T0" fmla="*/ 81 w 673"/>
                <a:gd name="T1" fmla="*/ 0 h 162"/>
                <a:gd name="T2" fmla="*/ 591 w 673"/>
                <a:gd name="T3" fmla="*/ 0 h 162"/>
                <a:gd name="T4" fmla="*/ 614 w 673"/>
                <a:gd name="T5" fmla="*/ 2 h 162"/>
                <a:gd name="T6" fmla="*/ 633 w 673"/>
                <a:gd name="T7" fmla="*/ 11 h 162"/>
                <a:gd name="T8" fmla="*/ 650 w 673"/>
                <a:gd name="T9" fmla="*/ 23 h 162"/>
                <a:gd name="T10" fmla="*/ 662 w 673"/>
                <a:gd name="T11" fmla="*/ 39 h 162"/>
                <a:gd name="T12" fmla="*/ 671 w 673"/>
                <a:gd name="T13" fmla="*/ 59 h 162"/>
                <a:gd name="T14" fmla="*/ 673 w 673"/>
                <a:gd name="T15" fmla="*/ 80 h 162"/>
                <a:gd name="T16" fmla="*/ 671 w 673"/>
                <a:gd name="T17" fmla="*/ 103 h 162"/>
                <a:gd name="T18" fmla="*/ 662 w 673"/>
                <a:gd name="T19" fmla="*/ 123 h 162"/>
                <a:gd name="T20" fmla="*/ 650 w 673"/>
                <a:gd name="T21" fmla="*/ 139 h 162"/>
                <a:gd name="T22" fmla="*/ 632 w 673"/>
                <a:gd name="T23" fmla="*/ 151 h 162"/>
                <a:gd name="T24" fmla="*/ 614 w 673"/>
                <a:gd name="T25" fmla="*/ 160 h 162"/>
                <a:gd name="T26" fmla="*/ 591 w 673"/>
                <a:gd name="T27" fmla="*/ 162 h 162"/>
                <a:gd name="T28" fmla="*/ 81 w 673"/>
                <a:gd name="T29" fmla="*/ 162 h 162"/>
                <a:gd name="T30" fmla="*/ 60 w 673"/>
                <a:gd name="T31" fmla="*/ 160 h 162"/>
                <a:gd name="T32" fmla="*/ 40 w 673"/>
                <a:gd name="T33" fmla="*/ 151 h 162"/>
                <a:gd name="T34" fmla="*/ 24 w 673"/>
                <a:gd name="T35" fmla="*/ 139 h 162"/>
                <a:gd name="T36" fmla="*/ 11 w 673"/>
                <a:gd name="T37" fmla="*/ 123 h 162"/>
                <a:gd name="T38" fmla="*/ 3 w 673"/>
                <a:gd name="T39" fmla="*/ 103 h 162"/>
                <a:gd name="T40" fmla="*/ 0 w 673"/>
                <a:gd name="T41" fmla="*/ 80 h 162"/>
                <a:gd name="T42" fmla="*/ 3 w 673"/>
                <a:gd name="T43" fmla="*/ 59 h 162"/>
                <a:gd name="T44" fmla="*/ 11 w 673"/>
                <a:gd name="T45" fmla="*/ 39 h 162"/>
                <a:gd name="T46" fmla="*/ 24 w 673"/>
                <a:gd name="T47" fmla="*/ 23 h 162"/>
                <a:gd name="T48" fmla="*/ 40 w 673"/>
                <a:gd name="T49" fmla="*/ 11 h 162"/>
                <a:gd name="T50" fmla="*/ 60 w 673"/>
                <a:gd name="T51" fmla="*/ 2 h 162"/>
                <a:gd name="T52" fmla="*/ 81 w 673"/>
                <a:gd name="T53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73" h="162">
                  <a:moveTo>
                    <a:pt x="81" y="0"/>
                  </a:moveTo>
                  <a:lnTo>
                    <a:pt x="591" y="0"/>
                  </a:lnTo>
                  <a:lnTo>
                    <a:pt x="614" y="2"/>
                  </a:lnTo>
                  <a:lnTo>
                    <a:pt x="633" y="11"/>
                  </a:lnTo>
                  <a:lnTo>
                    <a:pt x="650" y="23"/>
                  </a:lnTo>
                  <a:lnTo>
                    <a:pt x="662" y="39"/>
                  </a:lnTo>
                  <a:lnTo>
                    <a:pt x="671" y="59"/>
                  </a:lnTo>
                  <a:lnTo>
                    <a:pt x="673" y="80"/>
                  </a:lnTo>
                  <a:lnTo>
                    <a:pt x="671" y="103"/>
                  </a:lnTo>
                  <a:lnTo>
                    <a:pt x="662" y="123"/>
                  </a:lnTo>
                  <a:lnTo>
                    <a:pt x="650" y="139"/>
                  </a:lnTo>
                  <a:lnTo>
                    <a:pt x="632" y="151"/>
                  </a:lnTo>
                  <a:lnTo>
                    <a:pt x="614" y="160"/>
                  </a:lnTo>
                  <a:lnTo>
                    <a:pt x="591" y="162"/>
                  </a:lnTo>
                  <a:lnTo>
                    <a:pt x="81" y="162"/>
                  </a:lnTo>
                  <a:lnTo>
                    <a:pt x="60" y="160"/>
                  </a:lnTo>
                  <a:lnTo>
                    <a:pt x="40" y="151"/>
                  </a:lnTo>
                  <a:lnTo>
                    <a:pt x="24" y="139"/>
                  </a:lnTo>
                  <a:lnTo>
                    <a:pt x="11" y="123"/>
                  </a:lnTo>
                  <a:lnTo>
                    <a:pt x="3" y="103"/>
                  </a:lnTo>
                  <a:lnTo>
                    <a:pt x="0" y="80"/>
                  </a:lnTo>
                  <a:lnTo>
                    <a:pt x="3" y="59"/>
                  </a:lnTo>
                  <a:lnTo>
                    <a:pt x="11" y="39"/>
                  </a:lnTo>
                  <a:lnTo>
                    <a:pt x="24" y="23"/>
                  </a:lnTo>
                  <a:lnTo>
                    <a:pt x="40" y="11"/>
                  </a:lnTo>
                  <a:lnTo>
                    <a:pt x="60" y="2"/>
                  </a:lnTo>
                  <a:lnTo>
                    <a:pt x="8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0" name="Group 1047"/>
          <p:cNvGrpSpPr>
            <a:grpSpLocks noChangeAspect="1"/>
          </p:cNvGrpSpPr>
          <p:nvPr/>
        </p:nvGrpSpPr>
        <p:grpSpPr bwMode="auto">
          <a:xfrm>
            <a:off x="5260783" y="2553000"/>
            <a:ext cx="374354" cy="290677"/>
            <a:chOff x="281" y="748"/>
            <a:chExt cx="4098" cy="3182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31" name="Freeform 1049"/>
            <p:cNvSpPr>
              <a:spLocks noEditPoints="1"/>
            </p:cNvSpPr>
            <p:nvPr/>
          </p:nvSpPr>
          <p:spPr bwMode="auto">
            <a:xfrm>
              <a:off x="281" y="748"/>
              <a:ext cx="4098" cy="3182"/>
            </a:xfrm>
            <a:custGeom>
              <a:avLst/>
              <a:gdLst>
                <a:gd name="T0" fmla="*/ 1653 w 4098"/>
                <a:gd name="T1" fmla="*/ 2299 h 3182"/>
                <a:gd name="T2" fmla="*/ 1840 w 4098"/>
                <a:gd name="T3" fmla="*/ 2488 h 3182"/>
                <a:gd name="T4" fmla="*/ 3386 w 4098"/>
                <a:gd name="T5" fmla="*/ 565 h 3182"/>
                <a:gd name="T6" fmla="*/ 3757 w 4098"/>
                <a:gd name="T7" fmla="*/ 207 h 3182"/>
                <a:gd name="T8" fmla="*/ 3727 w 4098"/>
                <a:gd name="T9" fmla="*/ 225 h 3182"/>
                <a:gd name="T10" fmla="*/ 3595 w 4098"/>
                <a:gd name="T11" fmla="*/ 544 h 3182"/>
                <a:gd name="T12" fmla="*/ 3914 w 4098"/>
                <a:gd name="T13" fmla="*/ 413 h 3182"/>
                <a:gd name="T14" fmla="*/ 3933 w 4098"/>
                <a:gd name="T15" fmla="*/ 382 h 3182"/>
                <a:gd name="T16" fmla="*/ 3933 w 4098"/>
                <a:gd name="T17" fmla="*/ 346 h 3182"/>
                <a:gd name="T18" fmla="*/ 3914 w 4098"/>
                <a:gd name="T19" fmla="*/ 316 h 3182"/>
                <a:gd name="T20" fmla="*/ 3824 w 4098"/>
                <a:gd name="T21" fmla="*/ 225 h 3182"/>
                <a:gd name="T22" fmla="*/ 3793 w 4098"/>
                <a:gd name="T23" fmla="*/ 207 h 3182"/>
                <a:gd name="T24" fmla="*/ 163 w 4098"/>
                <a:gd name="T25" fmla="*/ 162 h 3182"/>
                <a:gd name="T26" fmla="*/ 3018 w 4098"/>
                <a:gd name="T27" fmla="*/ 3018 h 3182"/>
                <a:gd name="T28" fmla="*/ 1942 w 4098"/>
                <a:gd name="T29" fmla="*/ 2617 h 3182"/>
                <a:gd name="T30" fmla="*/ 1911 w 4098"/>
                <a:gd name="T31" fmla="*/ 2637 h 3182"/>
                <a:gd name="T32" fmla="*/ 1442 w 4098"/>
                <a:gd name="T33" fmla="*/ 2791 h 3182"/>
                <a:gd name="T34" fmla="*/ 1408 w 4098"/>
                <a:gd name="T35" fmla="*/ 2789 h 3182"/>
                <a:gd name="T36" fmla="*/ 1372 w 4098"/>
                <a:gd name="T37" fmla="*/ 2768 h 3182"/>
                <a:gd name="T38" fmla="*/ 1350 w 4098"/>
                <a:gd name="T39" fmla="*/ 2730 h 3182"/>
                <a:gd name="T40" fmla="*/ 1352 w 4098"/>
                <a:gd name="T41" fmla="*/ 2685 h 3182"/>
                <a:gd name="T42" fmla="*/ 1511 w 4098"/>
                <a:gd name="T43" fmla="*/ 2212 h 3182"/>
                <a:gd name="T44" fmla="*/ 3018 w 4098"/>
                <a:gd name="T45" fmla="*/ 703 h 3182"/>
                <a:gd name="T46" fmla="*/ 163 w 4098"/>
                <a:gd name="T47" fmla="*/ 162 h 3182"/>
                <a:gd name="T48" fmla="*/ 3100 w 4098"/>
                <a:gd name="T49" fmla="*/ 0 h 3182"/>
                <a:gd name="T50" fmla="*/ 3141 w 4098"/>
                <a:gd name="T51" fmla="*/ 11 h 3182"/>
                <a:gd name="T52" fmla="*/ 3170 w 4098"/>
                <a:gd name="T53" fmla="*/ 39 h 3182"/>
                <a:gd name="T54" fmla="*/ 3182 w 4098"/>
                <a:gd name="T55" fmla="*/ 82 h 3182"/>
                <a:gd name="T56" fmla="*/ 3611 w 4098"/>
                <a:gd name="T57" fmla="*/ 109 h 3182"/>
                <a:gd name="T58" fmla="*/ 3670 w 4098"/>
                <a:gd name="T59" fmla="*/ 67 h 3182"/>
                <a:gd name="T60" fmla="*/ 3738 w 4098"/>
                <a:gd name="T61" fmla="*/ 44 h 3182"/>
                <a:gd name="T62" fmla="*/ 3811 w 4098"/>
                <a:gd name="T63" fmla="*/ 44 h 3182"/>
                <a:gd name="T64" fmla="*/ 3881 w 4098"/>
                <a:gd name="T65" fmla="*/ 67 h 3182"/>
                <a:gd name="T66" fmla="*/ 3939 w 4098"/>
                <a:gd name="T67" fmla="*/ 109 h 3182"/>
                <a:gd name="T68" fmla="*/ 4055 w 4098"/>
                <a:gd name="T69" fmla="*/ 228 h 3182"/>
                <a:gd name="T70" fmla="*/ 4087 w 4098"/>
                <a:gd name="T71" fmla="*/ 293 h 3182"/>
                <a:gd name="T72" fmla="*/ 4098 w 4098"/>
                <a:gd name="T73" fmla="*/ 365 h 3182"/>
                <a:gd name="T74" fmla="*/ 4087 w 4098"/>
                <a:gd name="T75" fmla="*/ 437 h 3182"/>
                <a:gd name="T76" fmla="*/ 4055 w 4098"/>
                <a:gd name="T77" fmla="*/ 500 h 3182"/>
                <a:gd name="T78" fmla="*/ 3182 w 4098"/>
                <a:gd name="T79" fmla="*/ 1377 h 3182"/>
                <a:gd name="T80" fmla="*/ 3178 w 4098"/>
                <a:gd name="T81" fmla="*/ 3121 h 3182"/>
                <a:gd name="T82" fmla="*/ 3158 w 4098"/>
                <a:gd name="T83" fmla="*/ 3157 h 3182"/>
                <a:gd name="T84" fmla="*/ 3122 w 4098"/>
                <a:gd name="T85" fmla="*/ 3178 h 3182"/>
                <a:gd name="T86" fmla="*/ 82 w 4098"/>
                <a:gd name="T87" fmla="*/ 3182 h 3182"/>
                <a:gd name="T88" fmla="*/ 41 w 4098"/>
                <a:gd name="T89" fmla="*/ 3171 h 3182"/>
                <a:gd name="T90" fmla="*/ 11 w 4098"/>
                <a:gd name="T91" fmla="*/ 3141 h 3182"/>
                <a:gd name="T92" fmla="*/ 0 w 4098"/>
                <a:gd name="T93" fmla="*/ 3100 h 3182"/>
                <a:gd name="T94" fmla="*/ 2 w 4098"/>
                <a:gd name="T95" fmla="*/ 59 h 3182"/>
                <a:gd name="T96" fmla="*/ 24 w 4098"/>
                <a:gd name="T97" fmla="*/ 23 h 3182"/>
                <a:gd name="T98" fmla="*/ 60 w 4098"/>
                <a:gd name="T99" fmla="*/ 2 h 3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098" h="3182">
                  <a:moveTo>
                    <a:pt x="3386" y="565"/>
                  </a:moveTo>
                  <a:lnTo>
                    <a:pt x="1653" y="2299"/>
                  </a:lnTo>
                  <a:lnTo>
                    <a:pt x="1558" y="2582"/>
                  </a:lnTo>
                  <a:lnTo>
                    <a:pt x="1840" y="2488"/>
                  </a:lnTo>
                  <a:lnTo>
                    <a:pt x="3574" y="754"/>
                  </a:lnTo>
                  <a:lnTo>
                    <a:pt x="3386" y="565"/>
                  </a:lnTo>
                  <a:close/>
                  <a:moveTo>
                    <a:pt x="3775" y="205"/>
                  </a:moveTo>
                  <a:lnTo>
                    <a:pt x="3757" y="207"/>
                  </a:lnTo>
                  <a:lnTo>
                    <a:pt x="3740" y="213"/>
                  </a:lnTo>
                  <a:lnTo>
                    <a:pt x="3727" y="225"/>
                  </a:lnTo>
                  <a:lnTo>
                    <a:pt x="3502" y="449"/>
                  </a:lnTo>
                  <a:lnTo>
                    <a:pt x="3595" y="544"/>
                  </a:lnTo>
                  <a:lnTo>
                    <a:pt x="3689" y="638"/>
                  </a:lnTo>
                  <a:lnTo>
                    <a:pt x="3914" y="413"/>
                  </a:lnTo>
                  <a:lnTo>
                    <a:pt x="3925" y="398"/>
                  </a:lnTo>
                  <a:lnTo>
                    <a:pt x="3933" y="382"/>
                  </a:lnTo>
                  <a:lnTo>
                    <a:pt x="3935" y="365"/>
                  </a:lnTo>
                  <a:lnTo>
                    <a:pt x="3933" y="346"/>
                  </a:lnTo>
                  <a:lnTo>
                    <a:pt x="3925" y="330"/>
                  </a:lnTo>
                  <a:lnTo>
                    <a:pt x="3914" y="316"/>
                  </a:lnTo>
                  <a:lnTo>
                    <a:pt x="3914" y="316"/>
                  </a:lnTo>
                  <a:lnTo>
                    <a:pt x="3824" y="225"/>
                  </a:lnTo>
                  <a:lnTo>
                    <a:pt x="3809" y="213"/>
                  </a:lnTo>
                  <a:lnTo>
                    <a:pt x="3793" y="207"/>
                  </a:lnTo>
                  <a:lnTo>
                    <a:pt x="3775" y="205"/>
                  </a:lnTo>
                  <a:close/>
                  <a:moveTo>
                    <a:pt x="163" y="162"/>
                  </a:moveTo>
                  <a:lnTo>
                    <a:pt x="163" y="3018"/>
                  </a:lnTo>
                  <a:lnTo>
                    <a:pt x="3018" y="3018"/>
                  </a:lnTo>
                  <a:lnTo>
                    <a:pt x="3018" y="1541"/>
                  </a:lnTo>
                  <a:lnTo>
                    <a:pt x="1942" y="2617"/>
                  </a:lnTo>
                  <a:lnTo>
                    <a:pt x="1929" y="2628"/>
                  </a:lnTo>
                  <a:lnTo>
                    <a:pt x="1911" y="2637"/>
                  </a:lnTo>
                  <a:lnTo>
                    <a:pt x="1455" y="2788"/>
                  </a:lnTo>
                  <a:lnTo>
                    <a:pt x="1442" y="2791"/>
                  </a:lnTo>
                  <a:lnTo>
                    <a:pt x="1429" y="2792"/>
                  </a:lnTo>
                  <a:lnTo>
                    <a:pt x="1408" y="2789"/>
                  </a:lnTo>
                  <a:lnTo>
                    <a:pt x="1388" y="2782"/>
                  </a:lnTo>
                  <a:lnTo>
                    <a:pt x="1372" y="2768"/>
                  </a:lnTo>
                  <a:lnTo>
                    <a:pt x="1357" y="2750"/>
                  </a:lnTo>
                  <a:lnTo>
                    <a:pt x="1350" y="2730"/>
                  </a:lnTo>
                  <a:lnTo>
                    <a:pt x="1347" y="2708"/>
                  </a:lnTo>
                  <a:lnTo>
                    <a:pt x="1352" y="2685"/>
                  </a:lnTo>
                  <a:lnTo>
                    <a:pt x="1504" y="2229"/>
                  </a:lnTo>
                  <a:lnTo>
                    <a:pt x="1511" y="2212"/>
                  </a:lnTo>
                  <a:lnTo>
                    <a:pt x="1524" y="2197"/>
                  </a:lnTo>
                  <a:lnTo>
                    <a:pt x="3018" y="703"/>
                  </a:lnTo>
                  <a:lnTo>
                    <a:pt x="3018" y="162"/>
                  </a:lnTo>
                  <a:lnTo>
                    <a:pt x="163" y="162"/>
                  </a:lnTo>
                  <a:close/>
                  <a:moveTo>
                    <a:pt x="82" y="0"/>
                  </a:moveTo>
                  <a:lnTo>
                    <a:pt x="3100" y="0"/>
                  </a:lnTo>
                  <a:lnTo>
                    <a:pt x="3122" y="2"/>
                  </a:lnTo>
                  <a:lnTo>
                    <a:pt x="3141" y="11"/>
                  </a:lnTo>
                  <a:lnTo>
                    <a:pt x="3158" y="23"/>
                  </a:lnTo>
                  <a:lnTo>
                    <a:pt x="3170" y="39"/>
                  </a:lnTo>
                  <a:lnTo>
                    <a:pt x="3178" y="59"/>
                  </a:lnTo>
                  <a:lnTo>
                    <a:pt x="3182" y="82"/>
                  </a:lnTo>
                  <a:lnTo>
                    <a:pt x="3182" y="539"/>
                  </a:lnTo>
                  <a:lnTo>
                    <a:pt x="3611" y="109"/>
                  </a:lnTo>
                  <a:lnTo>
                    <a:pt x="3639" y="85"/>
                  </a:lnTo>
                  <a:lnTo>
                    <a:pt x="3670" y="67"/>
                  </a:lnTo>
                  <a:lnTo>
                    <a:pt x="3703" y="53"/>
                  </a:lnTo>
                  <a:lnTo>
                    <a:pt x="3738" y="44"/>
                  </a:lnTo>
                  <a:lnTo>
                    <a:pt x="3775" y="42"/>
                  </a:lnTo>
                  <a:lnTo>
                    <a:pt x="3811" y="44"/>
                  </a:lnTo>
                  <a:lnTo>
                    <a:pt x="3847" y="53"/>
                  </a:lnTo>
                  <a:lnTo>
                    <a:pt x="3881" y="67"/>
                  </a:lnTo>
                  <a:lnTo>
                    <a:pt x="3910" y="85"/>
                  </a:lnTo>
                  <a:lnTo>
                    <a:pt x="3939" y="109"/>
                  </a:lnTo>
                  <a:lnTo>
                    <a:pt x="4030" y="201"/>
                  </a:lnTo>
                  <a:lnTo>
                    <a:pt x="4055" y="228"/>
                  </a:lnTo>
                  <a:lnTo>
                    <a:pt x="4073" y="259"/>
                  </a:lnTo>
                  <a:lnTo>
                    <a:pt x="4087" y="293"/>
                  </a:lnTo>
                  <a:lnTo>
                    <a:pt x="4096" y="328"/>
                  </a:lnTo>
                  <a:lnTo>
                    <a:pt x="4098" y="365"/>
                  </a:lnTo>
                  <a:lnTo>
                    <a:pt x="4096" y="401"/>
                  </a:lnTo>
                  <a:lnTo>
                    <a:pt x="4087" y="437"/>
                  </a:lnTo>
                  <a:lnTo>
                    <a:pt x="4073" y="469"/>
                  </a:lnTo>
                  <a:lnTo>
                    <a:pt x="4055" y="500"/>
                  </a:lnTo>
                  <a:lnTo>
                    <a:pt x="4030" y="529"/>
                  </a:lnTo>
                  <a:lnTo>
                    <a:pt x="3182" y="1377"/>
                  </a:lnTo>
                  <a:lnTo>
                    <a:pt x="3182" y="3100"/>
                  </a:lnTo>
                  <a:lnTo>
                    <a:pt x="3178" y="3121"/>
                  </a:lnTo>
                  <a:lnTo>
                    <a:pt x="3170" y="3141"/>
                  </a:lnTo>
                  <a:lnTo>
                    <a:pt x="3158" y="3157"/>
                  </a:lnTo>
                  <a:lnTo>
                    <a:pt x="3141" y="3171"/>
                  </a:lnTo>
                  <a:lnTo>
                    <a:pt x="3122" y="3178"/>
                  </a:lnTo>
                  <a:lnTo>
                    <a:pt x="3100" y="3182"/>
                  </a:lnTo>
                  <a:lnTo>
                    <a:pt x="82" y="3182"/>
                  </a:lnTo>
                  <a:lnTo>
                    <a:pt x="60" y="3178"/>
                  </a:lnTo>
                  <a:lnTo>
                    <a:pt x="41" y="3171"/>
                  </a:lnTo>
                  <a:lnTo>
                    <a:pt x="24" y="3157"/>
                  </a:lnTo>
                  <a:lnTo>
                    <a:pt x="11" y="3141"/>
                  </a:lnTo>
                  <a:lnTo>
                    <a:pt x="2" y="3121"/>
                  </a:lnTo>
                  <a:lnTo>
                    <a:pt x="0" y="3100"/>
                  </a:lnTo>
                  <a:lnTo>
                    <a:pt x="0" y="82"/>
                  </a:lnTo>
                  <a:lnTo>
                    <a:pt x="2" y="59"/>
                  </a:lnTo>
                  <a:lnTo>
                    <a:pt x="11" y="39"/>
                  </a:lnTo>
                  <a:lnTo>
                    <a:pt x="24" y="23"/>
                  </a:lnTo>
                  <a:lnTo>
                    <a:pt x="41" y="11"/>
                  </a:lnTo>
                  <a:lnTo>
                    <a:pt x="60" y="2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050"/>
            <p:cNvSpPr>
              <a:spLocks/>
            </p:cNvSpPr>
            <p:nvPr/>
          </p:nvSpPr>
          <p:spPr bwMode="auto">
            <a:xfrm>
              <a:off x="2668" y="1258"/>
              <a:ext cx="241" cy="163"/>
            </a:xfrm>
            <a:custGeom>
              <a:avLst/>
              <a:gdLst>
                <a:gd name="T0" fmla="*/ 82 w 241"/>
                <a:gd name="T1" fmla="*/ 0 h 163"/>
                <a:gd name="T2" fmla="*/ 159 w 241"/>
                <a:gd name="T3" fmla="*/ 0 h 163"/>
                <a:gd name="T4" fmla="*/ 181 w 241"/>
                <a:gd name="T5" fmla="*/ 3 h 163"/>
                <a:gd name="T6" fmla="*/ 201 w 241"/>
                <a:gd name="T7" fmla="*/ 11 h 163"/>
                <a:gd name="T8" fmla="*/ 217 w 241"/>
                <a:gd name="T9" fmla="*/ 24 h 163"/>
                <a:gd name="T10" fmla="*/ 230 w 241"/>
                <a:gd name="T11" fmla="*/ 40 h 163"/>
                <a:gd name="T12" fmla="*/ 238 w 241"/>
                <a:gd name="T13" fmla="*/ 60 h 163"/>
                <a:gd name="T14" fmla="*/ 241 w 241"/>
                <a:gd name="T15" fmla="*/ 81 h 163"/>
                <a:gd name="T16" fmla="*/ 238 w 241"/>
                <a:gd name="T17" fmla="*/ 103 h 163"/>
                <a:gd name="T18" fmla="*/ 230 w 241"/>
                <a:gd name="T19" fmla="*/ 123 h 163"/>
                <a:gd name="T20" fmla="*/ 217 w 241"/>
                <a:gd name="T21" fmla="*/ 139 h 163"/>
                <a:gd name="T22" fmla="*/ 201 w 241"/>
                <a:gd name="T23" fmla="*/ 152 h 163"/>
                <a:gd name="T24" fmla="*/ 181 w 241"/>
                <a:gd name="T25" fmla="*/ 160 h 163"/>
                <a:gd name="T26" fmla="*/ 159 w 241"/>
                <a:gd name="T27" fmla="*/ 163 h 163"/>
                <a:gd name="T28" fmla="*/ 82 w 241"/>
                <a:gd name="T29" fmla="*/ 163 h 163"/>
                <a:gd name="T30" fmla="*/ 59 w 241"/>
                <a:gd name="T31" fmla="*/ 160 h 163"/>
                <a:gd name="T32" fmla="*/ 41 w 241"/>
                <a:gd name="T33" fmla="*/ 152 h 163"/>
                <a:gd name="T34" fmla="*/ 23 w 241"/>
                <a:gd name="T35" fmla="*/ 139 h 163"/>
                <a:gd name="T36" fmla="*/ 11 w 241"/>
                <a:gd name="T37" fmla="*/ 123 h 163"/>
                <a:gd name="T38" fmla="*/ 2 w 241"/>
                <a:gd name="T39" fmla="*/ 103 h 163"/>
                <a:gd name="T40" fmla="*/ 0 w 241"/>
                <a:gd name="T41" fmla="*/ 81 h 163"/>
                <a:gd name="T42" fmla="*/ 2 w 241"/>
                <a:gd name="T43" fmla="*/ 60 h 163"/>
                <a:gd name="T44" fmla="*/ 11 w 241"/>
                <a:gd name="T45" fmla="*/ 40 h 163"/>
                <a:gd name="T46" fmla="*/ 23 w 241"/>
                <a:gd name="T47" fmla="*/ 24 h 163"/>
                <a:gd name="T48" fmla="*/ 41 w 241"/>
                <a:gd name="T49" fmla="*/ 11 h 163"/>
                <a:gd name="T50" fmla="*/ 59 w 241"/>
                <a:gd name="T51" fmla="*/ 3 h 163"/>
                <a:gd name="T52" fmla="*/ 82 w 241"/>
                <a:gd name="T53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41" h="163">
                  <a:moveTo>
                    <a:pt x="82" y="0"/>
                  </a:moveTo>
                  <a:lnTo>
                    <a:pt x="159" y="0"/>
                  </a:lnTo>
                  <a:lnTo>
                    <a:pt x="181" y="3"/>
                  </a:lnTo>
                  <a:lnTo>
                    <a:pt x="201" y="11"/>
                  </a:lnTo>
                  <a:lnTo>
                    <a:pt x="217" y="24"/>
                  </a:lnTo>
                  <a:lnTo>
                    <a:pt x="230" y="40"/>
                  </a:lnTo>
                  <a:lnTo>
                    <a:pt x="238" y="60"/>
                  </a:lnTo>
                  <a:lnTo>
                    <a:pt x="241" y="81"/>
                  </a:lnTo>
                  <a:lnTo>
                    <a:pt x="238" y="103"/>
                  </a:lnTo>
                  <a:lnTo>
                    <a:pt x="230" y="123"/>
                  </a:lnTo>
                  <a:lnTo>
                    <a:pt x="217" y="139"/>
                  </a:lnTo>
                  <a:lnTo>
                    <a:pt x="201" y="152"/>
                  </a:lnTo>
                  <a:lnTo>
                    <a:pt x="181" y="160"/>
                  </a:lnTo>
                  <a:lnTo>
                    <a:pt x="159" y="163"/>
                  </a:lnTo>
                  <a:lnTo>
                    <a:pt x="82" y="163"/>
                  </a:lnTo>
                  <a:lnTo>
                    <a:pt x="59" y="160"/>
                  </a:lnTo>
                  <a:lnTo>
                    <a:pt x="41" y="152"/>
                  </a:lnTo>
                  <a:lnTo>
                    <a:pt x="23" y="139"/>
                  </a:lnTo>
                  <a:lnTo>
                    <a:pt x="11" y="123"/>
                  </a:lnTo>
                  <a:lnTo>
                    <a:pt x="2" y="103"/>
                  </a:lnTo>
                  <a:lnTo>
                    <a:pt x="0" y="81"/>
                  </a:lnTo>
                  <a:lnTo>
                    <a:pt x="2" y="60"/>
                  </a:lnTo>
                  <a:lnTo>
                    <a:pt x="11" y="40"/>
                  </a:lnTo>
                  <a:lnTo>
                    <a:pt x="23" y="24"/>
                  </a:lnTo>
                  <a:lnTo>
                    <a:pt x="41" y="11"/>
                  </a:lnTo>
                  <a:lnTo>
                    <a:pt x="59" y="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051"/>
            <p:cNvSpPr>
              <a:spLocks/>
            </p:cNvSpPr>
            <p:nvPr/>
          </p:nvSpPr>
          <p:spPr bwMode="auto">
            <a:xfrm>
              <a:off x="826" y="1258"/>
              <a:ext cx="1651" cy="163"/>
            </a:xfrm>
            <a:custGeom>
              <a:avLst/>
              <a:gdLst>
                <a:gd name="T0" fmla="*/ 81 w 1651"/>
                <a:gd name="T1" fmla="*/ 0 h 163"/>
                <a:gd name="T2" fmla="*/ 1569 w 1651"/>
                <a:gd name="T3" fmla="*/ 0 h 163"/>
                <a:gd name="T4" fmla="*/ 1591 w 1651"/>
                <a:gd name="T5" fmla="*/ 3 h 163"/>
                <a:gd name="T6" fmla="*/ 1610 w 1651"/>
                <a:gd name="T7" fmla="*/ 11 h 163"/>
                <a:gd name="T8" fmla="*/ 1627 w 1651"/>
                <a:gd name="T9" fmla="*/ 24 h 163"/>
                <a:gd name="T10" fmla="*/ 1639 w 1651"/>
                <a:gd name="T11" fmla="*/ 40 h 163"/>
                <a:gd name="T12" fmla="*/ 1648 w 1651"/>
                <a:gd name="T13" fmla="*/ 60 h 163"/>
                <a:gd name="T14" fmla="*/ 1651 w 1651"/>
                <a:gd name="T15" fmla="*/ 81 h 163"/>
                <a:gd name="T16" fmla="*/ 1648 w 1651"/>
                <a:gd name="T17" fmla="*/ 103 h 163"/>
                <a:gd name="T18" fmla="*/ 1639 w 1651"/>
                <a:gd name="T19" fmla="*/ 123 h 163"/>
                <a:gd name="T20" fmla="*/ 1627 w 1651"/>
                <a:gd name="T21" fmla="*/ 139 h 163"/>
                <a:gd name="T22" fmla="*/ 1610 w 1651"/>
                <a:gd name="T23" fmla="*/ 152 h 163"/>
                <a:gd name="T24" fmla="*/ 1591 w 1651"/>
                <a:gd name="T25" fmla="*/ 160 h 163"/>
                <a:gd name="T26" fmla="*/ 1569 w 1651"/>
                <a:gd name="T27" fmla="*/ 163 h 163"/>
                <a:gd name="T28" fmla="*/ 81 w 1651"/>
                <a:gd name="T29" fmla="*/ 163 h 163"/>
                <a:gd name="T30" fmla="*/ 60 w 1651"/>
                <a:gd name="T31" fmla="*/ 160 h 163"/>
                <a:gd name="T32" fmla="*/ 40 w 1651"/>
                <a:gd name="T33" fmla="*/ 152 h 163"/>
                <a:gd name="T34" fmla="*/ 24 w 1651"/>
                <a:gd name="T35" fmla="*/ 139 h 163"/>
                <a:gd name="T36" fmla="*/ 11 w 1651"/>
                <a:gd name="T37" fmla="*/ 123 h 163"/>
                <a:gd name="T38" fmla="*/ 3 w 1651"/>
                <a:gd name="T39" fmla="*/ 103 h 163"/>
                <a:gd name="T40" fmla="*/ 0 w 1651"/>
                <a:gd name="T41" fmla="*/ 81 h 163"/>
                <a:gd name="T42" fmla="*/ 3 w 1651"/>
                <a:gd name="T43" fmla="*/ 60 h 163"/>
                <a:gd name="T44" fmla="*/ 11 w 1651"/>
                <a:gd name="T45" fmla="*/ 40 h 163"/>
                <a:gd name="T46" fmla="*/ 24 w 1651"/>
                <a:gd name="T47" fmla="*/ 24 h 163"/>
                <a:gd name="T48" fmla="*/ 40 w 1651"/>
                <a:gd name="T49" fmla="*/ 11 h 163"/>
                <a:gd name="T50" fmla="*/ 60 w 1651"/>
                <a:gd name="T51" fmla="*/ 3 h 163"/>
                <a:gd name="T52" fmla="*/ 81 w 1651"/>
                <a:gd name="T53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51" h="163">
                  <a:moveTo>
                    <a:pt x="81" y="0"/>
                  </a:moveTo>
                  <a:lnTo>
                    <a:pt x="1569" y="0"/>
                  </a:lnTo>
                  <a:lnTo>
                    <a:pt x="1591" y="3"/>
                  </a:lnTo>
                  <a:lnTo>
                    <a:pt x="1610" y="11"/>
                  </a:lnTo>
                  <a:lnTo>
                    <a:pt x="1627" y="24"/>
                  </a:lnTo>
                  <a:lnTo>
                    <a:pt x="1639" y="40"/>
                  </a:lnTo>
                  <a:lnTo>
                    <a:pt x="1648" y="60"/>
                  </a:lnTo>
                  <a:lnTo>
                    <a:pt x="1651" y="81"/>
                  </a:lnTo>
                  <a:lnTo>
                    <a:pt x="1648" y="103"/>
                  </a:lnTo>
                  <a:lnTo>
                    <a:pt x="1639" y="123"/>
                  </a:lnTo>
                  <a:lnTo>
                    <a:pt x="1627" y="139"/>
                  </a:lnTo>
                  <a:lnTo>
                    <a:pt x="1610" y="152"/>
                  </a:lnTo>
                  <a:lnTo>
                    <a:pt x="1591" y="160"/>
                  </a:lnTo>
                  <a:lnTo>
                    <a:pt x="1569" y="163"/>
                  </a:lnTo>
                  <a:lnTo>
                    <a:pt x="81" y="163"/>
                  </a:lnTo>
                  <a:lnTo>
                    <a:pt x="60" y="160"/>
                  </a:lnTo>
                  <a:lnTo>
                    <a:pt x="40" y="152"/>
                  </a:lnTo>
                  <a:lnTo>
                    <a:pt x="24" y="139"/>
                  </a:lnTo>
                  <a:lnTo>
                    <a:pt x="11" y="123"/>
                  </a:lnTo>
                  <a:lnTo>
                    <a:pt x="3" y="103"/>
                  </a:lnTo>
                  <a:lnTo>
                    <a:pt x="0" y="81"/>
                  </a:lnTo>
                  <a:lnTo>
                    <a:pt x="3" y="60"/>
                  </a:lnTo>
                  <a:lnTo>
                    <a:pt x="11" y="40"/>
                  </a:lnTo>
                  <a:lnTo>
                    <a:pt x="24" y="24"/>
                  </a:lnTo>
                  <a:lnTo>
                    <a:pt x="40" y="11"/>
                  </a:lnTo>
                  <a:lnTo>
                    <a:pt x="60" y="3"/>
                  </a:lnTo>
                  <a:lnTo>
                    <a:pt x="8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052"/>
            <p:cNvSpPr>
              <a:spLocks/>
            </p:cNvSpPr>
            <p:nvPr/>
          </p:nvSpPr>
          <p:spPr bwMode="auto">
            <a:xfrm>
              <a:off x="826" y="1734"/>
              <a:ext cx="1572" cy="163"/>
            </a:xfrm>
            <a:custGeom>
              <a:avLst/>
              <a:gdLst>
                <a:gd name="T0" fmla="*/ 81 w 1572"/>
                <a:gd name="T1" fmla="*/ 0 h 163"/>
                <a:gd name="T2" fmla="*/ 1492 w 1572"/>
                <a:gd name="T3" fmla="*/ 0 h 163"/>
                <a:gd name="T4" fmla="*/ 1513 w 1572"/>
                <a:gd name="T5" fmla="*/ 2 h 163"/>
                <a:gd name="T6" fmla="*/ 1533 w 1572"/>
                <a:gd name="T7" fmla="*/ 11 h 163"/>
                <a:gd name="T8" fmla="*/ 1549 w 1572"/>
                <a:gd name="T9" fmla="*/ 24 h 163"/>
                <a:gd name="T10" fmla="*/ 1561 w 1572"/>
                <a:gd name="T11" fmla="*/ 40 h 163"/>
                <a:gd name="T12" fmla="*/ 1570 w 1572"/>
                <a:gd name="T13" fmla="*/ 60 h 163"/>
                <a:gd name="T14" fmla="*/ 1572 w 1572"/>
                <a:gd name="T15" fmla="*/ 81 h 163"/>
                <a:gd name="T16" fmla="*/ 1570 w 1572"/>
                <a:gd name="T17" fmla="*/ 103 h 163"/>
                <a:gd name="T18" fmla="*/ 1561 w 1572"/>
                <a:gd name="T19" fmla="*/ 123 h 163"/>
                <a:gd name="T20" fmla="*/ 1549 w 1572"/>
                <a:gd name="T21" fmla="*/ 139 h 163"/>
                <a:gd name="T22" fmla="*/ 1533 w 1572"/>
                <a:gd name="T23" fmla="*/ 151 h 163"/>
                <a:gd name="T24" fmla="*/ 1513 w 1572"/>
                <a:gd name="T25" fmla="*/ 160 h 163"/>
                <a:gd name="T26" fmla="*/ 1492 w 1572"/>
                <a:gd name="T27" fmla="*/ 163 h 163"/>
                <a:gd name="T28" fmla="*/ 81 w 1572"/>
                <a:gd name="T29" fmla="*/ 163 h 163"/>
                <a:gd name="T30" fmla="*/ 60 w 1572"/>
                <a:gd name="T31" fmla="*/ 160 h 163"/>
                <a:gd name="T32" fmla="*/ 40 w 1572"/>
                <a:gd name="T33" fmla="*/ 151 h 163"/>
                <a:gd name="T34" fmla="*/ 24 w 1572"/>
                <a:gd name="T35" fmla="*/ 139 h 163"/>
                <a:gd name="T36" fmla="*/ 11 w 1572"/>
                <a:gd name="T37" fmla="*/ 123 h 163"/>
                <a:gd name="T38" fmla="*/ 3 w 1572"/>
                <a:gd name="T39" fmla="*/ 103 h 163"/>
                <a:gd name="T40" fmla="*/ 0 w 1572"/>
                <a:gd name="T41" fmla="*/ 81 h 163"/>
                <a:gd name="T42" fmla="*/ 3 w 1572"/>
                <a:gd name="T43" fmla="*/ 60 h 163"/>
                <a:gd name="T44" fmla="*/ 11 w 1572"/>
                <a:gd name="T45" fmla="*/ 40 h 163"/>
                <a:gd name="T46" fmla="*/ 24 w 1572"/>
                <a:gd name="T47" fmla="*/ 24 h 163"/>
                <a:gd name="T48" fmla="*/ 40 w 1572"/>
                <a:gd name="T49" fmla="*/ 11 h 163"/>
                <a:gd name="T50" fmla="*/ 60 w 1572"/>
                <a:gd name="T51" fmla="*/ 2 h 163"/>
                <a:gd name="T52" fmla="*/ 81 w 1572"/>
                <a:gd name="T53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72" h="163">
                  <a:moveTo>
                    <a:pt x="81" y="0"/>
                  </a:moveTo>
                  <a:lnTo>
                    <a:pt x="1492" y="0"/>
                  </a:lnTo>
                  <a:lnTo>
                    <a:pt x="1513" y="2"/>
                  </a:lnTo>
                  <a:lnTo>
                    <a:pt x="1533" y="11"/>
                  </a:lnTo>
                  <a:lnTo>
                    <a:pt x="1549" y="24"/>
                  </a:lnTo>
                  <a:lnTo>
                    <a:pt x="1561" y="40"/>
                  </a:lnTo>
                  <a:lnTo>
                    <a:pt x="1570" y="60"/>
                  </a:lnTo>
                  <a:lnTo>
                    <a:pt x="1572" y="81"/>
                  </a:lnTo>
                  <a:lnTo>
                    <a:pt x="1570" y="103"/>
                  </a:lnTo>
                  <a:lnTo>
                    <a:pt x="1561" y="123"/>
                  </a:lnTo>
                  <a:lnTo>
                    <a:pt x="1549" y="139"/>
                  </a:lnTo>
                  <a:lnTo>
                    <a:pt x="1533" y="151"/>
                  </a:lnTo>
                  <a:lnTo>
                    <a:pt x="1513" y="160"/>
                  </a:lnTo>
                  <a:lnTo>
                    <a:pt x="1492" y="163"/>
                  </a:lnTo>
                  <a:lnTo>
                    <a:pt x="81" y="163"/>
                  </a:lnTo>
                  <a:lnTo>
                    <a:pt x="60" y="160"/>
                  </a:lnTo>
                  <a:lnTo>
                    <a:pt x="40" y="151"/>
                  </a:lnTo>
                  <a:lnTo>
                    <a:pt x="24" y="139"/>
                  </a:lnTo>
                  <a:lnTo>
                    <a:pt x="11" y="123"/>
                  </a:lnTo>
                  <a:lnTo>
                    <a:pt x="3" y="103"/>
                  </a:lnTo>
                  <a:lnTo>
                    <a:pt x="0" y="81"/>
                  </a:lnTo>
                  <a:lnTo>
                    <a:pt x="3" y="60"/>
                  </a:lnTo>
                  <a:lnTo>
                    <a:pt x="11" y="40"/>
                  </a:lnTo>
                  <a:lnTo>
                    <a:pt x="24" y="24"/>
                  </a:lnTo>
                  <a:lnTo>
                    <a:pt x="40" y="11"/>
                  </a:lnTo>
                  <a:lnTo>
                    <a:pt x="60" y="2"/>
                  </a:lnTo>
                  <a:lnTo>
                    <a:pt x="8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053"/>
            <p:cNvSpPr>
              <a:spLocks/>
            </p:cNvSpPr>
            <p:nvPr/>
          </p:nvSpPr>
          <p:spPr bwMode="auto">
            <a:xfrm>
              <a:off x="826" y="2210"/>
              <a:ext cx="1062" cy="162"/>
            </a:xfrm>
            <a:custGeom>
              <a:avLst/>
              <a:gdLst>
                <a:gd name="T0" fmla="*/ 81 w 1062"/>
                <a:gd name="T1" fmla="*/ 0 h 162"/>
                <a:gd name="T2" fmla="*/ 981 w 1062"/>
                <a:gd name="T3" fmla="*/ 0 h 162"/>
                <a:gd name="T4" fmla="*/ 1002 w 1062"/>
                <a:gd name="T5" fmla="*/ 2 h 162"/>
                <a:gd name="T6" fmla="*/ 1022 w 1062"/>
                <a:gd name="T7" fmla="*/ 11 h 162"/>
                <a:gd name="T8" fmla="*/ 1038 w 1062"/>
                <a:gd name="T9" fmla="*/ 23 h 162"/>
                <a:gd name="T10" fmla="*/ 1051 w 1062"/>
                <a:gd name="T11" fmla="*/ 39 h 162"/>
                <a:gd name="T12" fmla="*/ 1059 w 1062"/>
                <a:gd name="T13" fmla="*/ 59 h 162"/>
                <a:gd name="T14" fmla="*/ 1062 w 1062"/>
                <a:gd name="T15" fmla="*/ 80 h 162"/>
                <a:gd name="T16" fmla="*/ 1059 w 1062"/>
                <a:gd name="T17" fmla="*/ 103 h 162"/>
                <a:gd name="T18" fmla="*/ 1051 w 1062"/>
                <a:gd name="T19" fmla="*/ 123 h 162"/>
                <a:gd name="T20" fmla="*/ 1038 w 1062"/>
                <a:gd name="T21" fmla="*/ 139 h 162"/>
                <a:gd name="T22" fmla="*/ 1022 w 1062"/>
                <a:gd name="T23" fmla="*/ 151 h 162"/>
                <a:gd name="T24" fmla="*/ 1002 w 1062"/>
                <a:gd name="T25" fmla="*/ 160 h 162"/>
                <a:gd name="T26" fmla="*/ 981 w 1062"/>
                <a:gd name="T27" fmla="*/ 162 h 162"/>
                <a:gd name="T28" fmla="*/ 81 w 1062"/>
                <a:gd name="T29" fmla="*/ 162 h 162"/>
                <a:gd name="T30" fmla="*/ 60 w 1062"/>
                <a:gd name="T31" fmla="*/ 160 h 162"/>
                <a:gd name="T32" fmla="*/ 40 w 1062"/>
                <a:gd name="T33" fmla="*/ 151 h 162"/>
                <a:gd name="T34" fmla="*/ 24 w 1062"/>
                <a:gd name="T35" fmla="*/ 139 h 162"/>
                <a:gd name="T36" fmla="*/ 11 w 1062"/>
                <a:gd name="T37" fmla="*/ 123 h 162"/>
                <a:gd name="T38" fmla="*/ 3 w 1062"/>
                <a:gd name="T39" fmla="*/ 103 h 162"/>
                <a:gd name="T40" fmla="*/ 0 w 1062"/>
                <a:gd name="T41" fmla="*/ 80 h 162"/>
                <a:gd name="T42" fmla="*/ 3 w 1062"/>
                <a:gd name="T43" fmla="*/ 59 h 162"/>
                <a:gd name="T44" fmla="*/ 11 w 1062"/>
                <a:gd name="T45" fmla="*/ 39 h 162"/>
                <a:gd name="T46" fmla="*/ 24 w 1062"/>
                <a:gd name="T47" fmla="*/ 23 h 162"/>
                <a:gd name="T48" fmla="*/ 40 w 1062"/>
                <a:gd name="T49" fmla="*/ 11 h 162"/>
                <a:gd name="T50" fmla="*/ 60 w 1062"/>
                <a:gd name="T51" fmla="*/ 2 h 162"/>
                <a:gd name="T52" fmla="*/ 81 w 1062"/>
                <a:gd name="T53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62" h="162">
                  <a:moveTo>
                    <a:pt x="81" y="0"/>
                  </a:moveTo>
                  <a:lnTo>
                    <a:pt x="981" y="0"/>
                  </a:lnTo>
                  <a:lnTo>
                    <a:pt x="1002" y="2"/>
                  </a:lnTo>
                  <a:lnTo>
                    <a:pt x="1022" y="11"/>
                  </a:lnTo>
                  <a:lnTo>
                    <a:pt x="1038" y="23"/>
                  </a:lnTo>
                  <a:lnTo>
                    <a:pt x="1051" y="39"/>
                  </a:lnTo>
                  <a:lnTo>
                    <a:pt x="1059" y="59"/>
                  </a:lnTo>
                  <a:lnTo>
                    <a:pt x="1062" y="80"/>
                  </a:lnTo>
                  <a:lnTo>
                    <a:pt x="1059" y="103"/>
                  </a:lnTo>
                  <a:lnTo>
                    <a:pt x="1051" y="123"/>
                  </a:lnTo>
                  <a:lnTo>
                    <a:pt x="1038" y="139"/>
                  </a:lnTo>
                  <a:lnTo>
                    <a:pt x="1022" y="151"/>
                  </a:lnTo>
                  <a:lnTo>
                    <a:pt x="1002" y="160"/>
                  </a:lnTo>
                  <a:lnTo>
                    <a:pt x="981" y="162"/>
                  </a:lnTo>
                  <a:lnTo>
                    <a:pt x="81" y="162"/>
                  </a:lnTo>
                  <a:lnTo>
                    <a:pt x="60" y="160"/>
                  </a:lnTo>
                  <a:lnTo>
                    <a:pt x="40" y="151"/>
                  </a:lnTo>
                  <a:lnTo>
                    <a:pt x="24" y="139"/>
                  </a:lnTo>
                  <a:lnTo>
                    <a:pt x="11" y="123"/>
                  </a:lnTo>
                  <a:lnTo>
                    <a:pt x="3" y="103"/>
                  </a:lnTo>
                  <a:lnTo>
                    <a:pt x="0" y="80"/>
                  </a:lnTo>
                  <a:lnTo>
                    <a:pt x="3" y="59"/>
                  </a:lnTo>
                  <a:lnTo>
                    <a:pt x="11" y="39"/>
                  </a:lnTo>
                  <a:lnTo>
                    <a:pt x="24" y="23"/>
                  </a:lnTo>
                  <a:lnTo>
                    <a:pt x="40" y="11"/>
                  </a:lnTo>
                  <a:lnTo>
                    <a:pt x="60" y="2"/>
                  </a:lnTo>
                  <a:lnTo>
                    <a:pt x="8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1054"/>
            <p:cNvSpPr>
              <a:spLocks/>
            </p:cNvSpPr>
            <p:nvPr/>
          </p:nvSpPr>
          <p:spPr bwMode="auto">
            <a:xfrm>
              <a:off x="826" y="2677"/>
              <a:ext cx="673" cy="162"/>
            </a:xfrm>
            <a:custGeom>
              <a:avLst/>
              <a:gdLst>
                <a:gd name="T0" fmla="*/ 81 w 673"/>
                <a:gd name="T1" fmla="*/ 0 h 162"/>
                <a:gd name="T2" fmla="*/ 591 w 673"/>
                <a:gd name="T3" fmla="*/ 0 h 162"/>
                <a:gd name="T4" fmla="*/ 614 w 673"/>
                <a:gd name="T5" fmla="*/ 2 h 162"/>
                <a:gd name="T6" fmla="*/ 633 w 673"/>
                <a:gd name="T7" fmla="*/ 11 h 162"/>
                <a:gd name="T8" fmla="*/ 650 w 673"/>
                <a:gd name="T9" fmla="*/ 23 h 162"/>
                <a:gd name="T10" fmla="*/ 662 w 673"/>
                <a:gd name="T11" fmla="*/ 39 h 162"/>
                <a:gd name="T12" fmla="*/ 671 w 673"/>
                <a:gd name="T13" fmla="*/ 59 h 162"/>
                <a:gd name="T14" fmla="*/ 673 w 673"/>
                <a:gd name="T15" fmla="*/ 80 h 162"/>
                <a:gd name="T16" fmla="*/ 671 w 673"/>
                <a:gd name="T17" fmla="*/ 103 h 162"/>
                <a:gd name="T18" fmla="*/ 662 w 673"/>
                <a:gd name="T19" fmla="*/ 123 h 162"/>
                <a:gd name="T20" fmla="*/ 650 w 673"/>
                <a:gd name="T21" fmla="*/ 139 h 162"/>
                <a:gd name="T22" fmla="*/ 632 w 673"/>
                <a:gd name="T23" fmla="*/ 151 h 162"/>
                <a:gd name="T24" fmla="*/ 614 w 673"/>
                <a:gd name="T25" fmla="*/ 160 h 162"/>
                <a:gd name="T26" fmla="*/ 591 w 673"/>
                <a:gd name="T27" fmla="*/ 162 h 162"/>
                <a:gd name="T28" fmla="*/ 81 w 673"/>
                <a:gd name="T29" fmla="*/ 162 h 162"/>
                <a:gd name="T30" fmla="*/ 60 w 673"/>
                <a:gd name="T31" fmla="*/ 160 h 162"/>
                <a:gd name="T32" fmla="*/ 40 w 673"/>
                <a:gd name="T33" fmla="*/ 151 h 162"/>
                <a:gd name="T34" fmla="*/ 24 w 673"/>
                <a:gd name="T35" fmla="*/ 139 h 162"/>
                <a:gd name="T36" fmla="*/ 11 w 673"/>
                <a:gd name="T37" fmla="*/ 123 h 162"/>
                <a:gd name="T38" fmla="*/ 3 w 673"/>
                <a:gd name="T39" fmla="*/ 103 h 162"/>
                <a:gd name="T40" fmla="*/ 0 w 673"/>
                <a:gd name="T41" fmla="*/ 80 h 162"/>
                <a:gd name="T42" fmla="*/ 3 w 673"/>
                <a:gd name="T43" fmla="*/ 59 h 162"/>
                <a:gd name="T44" fmla="*/ 11 w 673"/>
                <a:gd name="T45" fmla="*/ 39 h 162"/>
                <a:gd name="T46" fmla="*/ 24 w 673"/>
                <a:gd name="T47" fmla="*/ 23 h 162"/>
                <a:gd name="T48" fmla="*/ 40 w 673"/>
                <a:gd name="T49" fmla="*/ 11 h 162"/>
                <a:gd name="T50" fmla="*/ 60 w 673"/>
                <a:gd name="T51" fmla="*/ 2 h 162"/>
                <a:gd name="T52" fmla="*/ 81 w 673"/>
                <a:gd name="T53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73" h="162">
                  <a:moveTo>
                    <a:pt x="81" y="0"/>
                  </a:moveTo>
                  <a:lnTo>
                    <a:pt x="591" y="0"/>
                  </a:lnTo>
                  <a:lnTo>
                    <a:pt x="614" y="2"/>
                  </a:lnTo>
                  <a:lnTo>
                    <a:pt x="633" y="11"/>
                  </a:lnTo>
                  <a:lnTo>
                    <a:pt x="650" y="23"/>
                  </a:lnTo>
                  <a:lnTo>
                    <a:pt x="662" y="39"/>
                  </a:lnTo>
                  <a:lnTo>
                    <a:pt x="671" y="59"/>
                  </a:lnTo>
                  <a:lnTo>
                    <a:pt x="673" y="80"/>
                  </a:lnTo>
                  <a:lnTo>
                    <a:pt x="671" y="103"/>
                  </a:lnTo>
                  <a:lnTo>
                    <a:pt x="662" y="123"/>
                  </a:lnTo>
                  <a:lnTo>
                    <a:pt x="650" y="139"/>
                  </a:lnTo>
                  <a:lnTo>
                    <a:pt x="632" y="151"/>
                  </a:lnTo>
                  <a:lnTo>
                    <a:pt x="614" y="160"/>
                  </a:lnTo>
                  <a:lnTo>
                    <a:pt x="591" y="162"/>
                  </a:lnTo>
                  <a:lnTo>
                    <a:pt x="81" y="162"/>
                  </a:lnTo>
                  <a:lnTo>
                    <a:pt x="60" y="160"/>
                  </a:lnTo>
                  <a:lnTo>
                    <a:pt x="40" y="151"/>
                  </a:lnTo>
                  <a:lnTo>
                    <a:pt x="24" y="139"/>
                  </a:lnTo>
                  <a:lnTo>
                    <a:pt x="11" y="123"/>
                  </a:lnTo>
                  <a:lnTo>
                    <a:pt x="3" y="103"/>
                  </a:lnTo>
                  <a:lnTo>
                    <a:pt x="0" y="80"/>
                  </a:lnTo>
                  <a:lnTo>
                    <a:pt x="3" y="59"/>
                  </a:lnTo>
                  <a:lnTo>
                    <a:pt x="11" y="39"/>
                  </a:lnTo>
                  <a:lnTo>
                    <a:pt x="24" y="23"/>
                  </a:lnTo>
                  <a:lnTo>
                    <a:pt x="40" y="11"/>
                  </a:lnTo>
                  <a:lnTo>
                    <a:pt x="60" y="2"/>
                  </a:lnTo>
                  <a:lnTo>
                    <a:pt x="8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809693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sz="quarter" idx="19"/>
          </p:nvPr>
        </p:nvSpPr>
        <p:spPr>
          <a:xfrm>
            <a:off x="2609761" y="2769077"/>
            <a:ext cx="1819633" cy="1654443"/>
          </a:xfrm>
        </p:spPr>
        <p:txBody>
          <a:bodyPr/>
          <a:lstStyle/>
          <a:p>
            <a:pPr algn="ctr"/>
            <a:r>
              <a:rPr lang="ru-RU" sz="1800" dirty="0"/>
              <a:t>выполнением иной </a:t>
            </a:r>
            <a:r>
              <a:rPr lang="ru-RU" sz="1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оплачиваемой</a:t>
            </a:r>
            <a:r>
              <a:rPr lang="ru-RU" sz="1800" dirty="0"/>
              <a:t> работы</a:t>
            </a:r>
            <a:endParaRPr lang="ru-RU" sz="1800" b="1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20"/>
          </p:nvPr>
        </p:nvSpPr>
        <p:spPr>
          <a:xfrm>
            <a:off x="4618473" y="2560598"/>
            <a:ext cx="2071788" cy="1934669"/>
          </a:xfrm>
        </p:spPr>
        <p:txBody>
          <a:bodyPr/>
          <a:lstStyle/>
          <a:p>
            <a:pPr algn="ctr"/>
            <a:r>
              <a:rPr lang="ru-RU" sz="1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обращением</a:t>
            </a:r>
            <a:r>
              <a:rPr lang="ru-RU" sz="1400" dirty="0"/>
              <a:t> </a:t>
            </a:r>
            <a:r>
              <a:rPr lang="ru-RU" sz="1400" dirty="0" smtClean="0"/>
              <a:t>лица </a:t>
            </a:r>
            <a:r>
              <a:rPr lang="ru-RU" sz="1400" dirty="0"/>
              <a:t>или его родственников (свойственников) в </a:t>
            </a:r>
            <a:r>
              <a:rPr lang="ru-RU" sz="1400" dirty="0" smtClean="0"/>
              <a:t>муниципальный </a:t>
            </a:r>
            <a:r>
              <a:rPr lang="ru-RU" sz="1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</a:t>
            </a:r>
            <a:r>
              <a:rPr lang="ru-RU" sz="1400" dirty="0"/>
              <a:t> (организацию), в котором должностное лицо осуществляет </a:t>
            </a:r>
            <a:r>
              <a:rPr lang="ru-RU" sz="1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служебную (трудовую) </a:t>
            </a:r>
            <a:r>
              <a:rPr lang="ru-RU" sz="1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деятельность</a:t>
            </a:r>
            <a:endParaRPr lang="ru-RU" sz="11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pPr algn="ctr"/>
            <a:r>
              <a:rPr lang="ru-RU" sz="1800" dirty="0"/>
              <a:t>выполнением </a:t>
            </a:r>
            <a:r>
              <a:rPr lang="ru-RU" sz="1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контрольных (надзорных)</a:t>
            </a:r>
            <a:r>
              <a:rPr lang="ru-RU" sz="1800" dirty="0"/>
              <a:t> функций</a:t>
            </a:r>
            <a:endParaRPr lang="ru-RU" sz="1600" b="1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23"/>
          </p:nvPr>
        </p:nvSpPr>
        <p:spPr>
          <a:xfrm>
            <a:off x="395872" y="2560598"/>
            <a:ext cx="1989241" cy="1736443"/>
          </a:xfrm>
        </p:spPr>
        <p:txBody>
          <a:bodyPr/>
          <a:lstStyle/>
          <a:p>
            <a:pPr algn="ctr"/>
            <a:r>
              <a:rPr lang="ru-RU" sz="1600" dirty="0"/>
              <a:t>подчиненностью или подконтрольностью лиц, находящихся в отношениях </a:t>
            </a:r>
            <a:r>
              <a:rPr lang="ru-RU" sz="1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родства или </a:t>
            </a:r>
            <a:r>
              <a:rPr lang="ru-RU" sz="1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свойства</a:t>
            </a:r>
            <a:endParaRPr lang="ru-RU" sz="16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872" y="299723"/>
            <a:ext cx="8280445" cy="521943"/>
          </a:xfrm>
        </p:spPr>
        <p:txBody>
          <a:bodyPr/>
          <a:lstStyle/>
          <a:p>
            <a:r>
              <a:rPr lang="ru-RU" dirty="0" smtClean="0"/>
              <a:t>Причины возникновения конфликта интересов</a:t>
            </a:r>
            <a:endParaRPr lang="ru-RU" dirty="0"/>
          </a:p>
        </p:txBody>
      </p:sp>
      <p:sp>
        <p:nvSpPr>
          <p:cNvPr id="14" name="Текст 15"/>
          <p:cNvSpPr txBox="1">
            <a:spLocks/>
          </p:cNvSpPr>
          <p:nvPr/>
        </p:nvSpPr>
        <p:spPr>
          <a:xfrm>
            <a:off x="471675" y="772191"/>
            <a:ext cx="8204642" cy="551452"/>
          </a:xfrm>
          <a:prstGeom prst="rect">
            <a:avLst/>
          </a:prstGeom>
          <a:noFill/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>
                <a:solidFill>
                  <a:schemeClr val="accent2"/>
                </a:solidFill>
              </a:rPr>
              <a:t>Согласно данным мониторинга Минтруда РФ, чаще </a:t>
            </a:r>
            <a:r>
              <a:rPr lang="ru-RU" sz="2000" b="1" dirty="0">
                <a:solidFill>
                  <a:schemeClr val="accent2"/>
                </a:solidFill>
              </a:rPr>
              <a:t>всего возникновение конфликта интересов связано с:</a:t>
            </a:r>
          </a:p>
          <a:p>
            <a:endParaRPr lang="ru-RU" sz="2000" b="1" dirty="0" smtClean="0">
              <a:solidFill>
                <a:schemeClr val="accent2"/>
              </a:solidFill>
            </a:endParaRPr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sz="quarter" idx="2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765" b="9765"/>
          <a:stretch>
            <a:fillRect/>
          </a:stretch>
        </p:blipFill>
        <p:spPr/>
      </p:pic>
      <p:pic>
        <p:nvPicPr>
          <p:cNvPr id="12" name="Рисунок 11"/>
          <p:cNvPicPr>
            <a:picLocks noGrp="1" noChangeAspect="1"/>
          </p:cNvPicPr>
          <p:nvPr>
            <p:ph type="pic" sz="quarter"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824" b="19824"/>
          <a:stretch>
            <a:fillRect/>
          </a:stretch>
        </p:blipFill>
        <p:spPr>
          <a:xfrm>
            <a:off x="2606411" y="1460582"/>
            <a:ext cx="1822984" cy="1100016"/>
          </a:xfrm>
        </p:spPr>
      </p:pic>
      <p:pic>
        <p:nvPicPr>
          <p:cNvPr id="15" name="Рисунок 14"/>
          <p:cNvPicPr>
            <a:picLocks noGrp="1" noChangeAspect="1"/>
          </p:cNvPicPr>
          <p:nvPr>
            <p:ph type="pic" sz="quarter" idx="16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030" b="18030"/>
          <a:stretch>
            <a:fillRect/>
          </a:stretch>
        </p:blipFill>
        <p:spPr/>
      </p:pic>
      <p:pic>
        <p:nvPicPr>
          <p:cNvPr id="16" name="Рисунок 15"/>
          <p:cNvPicPr>
            <a:picLocks noGrp="1" noChangeAspect="1"/>
          </p:cNvPicPr>
          <p:nvPr>
            <p:ph type="pic" sz="quarter" idx="17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839" b="168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794371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9"/>
          </p:nvPr>
        </p:nvSpPr>
        <p:spPr>
          <a:xfrm>
            <a:off x="825292" y="3382641"/>
            <a:ext cx="3535146" cy="824878"/>
          </a:xfrm>
        </p:spPr>
        <p:txBody>
          <a:bodyPr/>
          <a:lstStyle/>
          <a:p>
            <a:pPr algn="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ОБЗОР №4 </a:t>
            </a:r>
            <a:r>
              <a:rPr lang="ru-RU" dirty="0" smtClean="0"/>
              <a:t>- </a:t>
            </a:r>
            <a:r>
              <a:rPr lang="ru-RU" u="sng" dirty="0" smtClean="0"/>
              <a:t>меры</a:t>
            </a:r>
            <a:r>
              <a:rPr lang="ru-RU" dirty="0" smtClean="0"/>
              <a:t> </a:t>
            </a:r>
            <a:r>
              <a:rPr lang="ru-RU" dirty="0"/>
              <a:t>по предотвращению и урегулированию конфликта </a:t>
            </a:r>
            <a:r>
              <a:rPr lang="ru-RU" dirty="0" smtClean="0"/>
              <a:t>интересов</a:t>
            </a:r>
          </a:p>
          <a:p>
            <a:r>
              <a:rPr lang="ru-RU" dirty="0" smtClean="0"/>
              <a:t>новый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/>
          </p:nvPr>
        </p:nvSpPr>
        <p:spPr>
          <a:xfrm>
            <a:off x="825292" y="2292627"/>
            <a:ext cx="3535146" cy="898181"/>
          </a:xfrm>
        </p:spPr>
        <p:txBody>
          <a:bodyPr/>
          <a:lstStyle/>
          <a:p>
            <a:pPr algn="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ОБЗОР №1 и №2 – примеры ситуаций</a:t>
            </a:r>
          </a:p>
          <a:p>
            <a:pPr algn="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ОБЗОР №3</a:t>
            </a:r>
            <a:r>
              <a:rPr lang="ru-RU" dirty="0" smtClean="0"/>
              <a:t> – </a:t>
            </a:r>
            <a:r>
              <a:rPr lang="ru-RU" u="sng" dirty="0" smtClean="0"/>
              <a:t>алгоритм</a:t>
            </a:r>
            <a:r>
              <a:rPr lang="ru-RU" dirty="0" smtClean="0"/>
              <a:t> </a:t>
            </a:r>
            <a:r>
              <a:rPr lang="ru-RU" dirty="0"/>
              <a:t>квалификации ситуации в качестве конфликта интересов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7"/>
          </p:nvPr>
        </p:nvSpPr>
        <p:spPr>
          <a:xfrm>
            <a:off x="773532" y="1130670"/>
            <a:ext cx="3517286" cy="919323"/>
          </a:xfrm>
        </p:spPr>
        <p:txBody>
          <a:bodyPr/>
          <a:lstStyle/>
          <a:p>
            <a:pPr algn="r"/>
            <a:r>
              <a:rPr lang="ru-RU" sz="1200" dirty="0" smtClean="0"/>
              <a:t>Сайт: </a:t>
            </a:r>
            <a:r>
              <a:rPr lang="ru-RU" sz="1200" dirty="0" smtClean="0">
                <a:hlinkClick r:id="rId2"/>
              </a:rPr>
              <a:t>Деятельность</a:t>
            </a:r>
            <a:r>
              <a:rPr lang="ru-RU" sz="1200" dirty="0" smtClean="0"/>
              <a:t> / </a:t>
            </a:r>
            <a:r>
              <a:rPr lang="ru-RU" sz="1200" b="1" dirty="0" smtClean="0">
                <a:hlinkClick r:id="rId3"/>
              </a:rPr>
              <a:t>Политика </a:t>
            </a:r>
            <a:r>
              <a:rPr lang="ru-RU" sz="1200" b="1" dirty="0">
                <a:hlinkClick r:id="rId3"/>
              </a:rPr>
              <a:t>в сфере противодействия </a:t>
            </a:r>
            <a:r>
              <a:rPr lang="ru-RU" sz="1200" b="1" dirty="0" smtClean="0">
                <a:hlinkClick r:id="rId3"/>
              </a:rPr>
              <a:t>коррупции</a:t>
            </a:r>
            <a:r>
              <a:rPr lang="ru-RU" sz="1200" b="1" dirty="0" smtClean="0"/>
              <a:t> </a:t>
            </a:r>
            <a:r>
              <a:rPr lang="ru-RU" sz="1200" dirty="0" smtClean="0"/>
              <a:t>/ </a:t>
            </a:r>
            <a:r>
              <a:rPr lang="ru-RU" sz="1200" dirty="0" smtClean="0">
                <a:hlinkClick r:id="rId4"/>
              </a:rPr>
              <a:t>Методические </a:t>
            </a:r>
            <a:r>
              <a:rPr lang="ru-RU" sz="1200" dirty="0">
                <a:hlinkClick r:id="rId4"/>
              </a:rPr>
              <a:t>материалы по вопросам противодействия </a:t>
            </a:r>
            <a:r>
              <a:rPr lang="ru-RU" sz="1200" dirty="0" smtClean="0">
                <a:hlinkClick r:id="rId4"/>
              </a:rPr>
              <a:t>коррупции</a:t>
            </a:r>
            <a:r>
              <a:rPr lang="ru-RU" sz="1200" dirty="0" smtClean="0"/>
              <a:t> / </a:t>
            </a:r>
            <a:r>
              <a:rPr lang="ru-RU" sz="1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Обзор </a:t>
            </a:r>
            <a:r>
              <a:rPr lang="ru-RU" sz="1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практики правоприменения в сфере конфликта </a:t>
            </a:r>
            <a:r>
              <a:rPr lang="ru-RU" sz="1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интересов</a:t>
            </a:r>
            <a:endParaRPr lang="ru-RU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Методический инструментарий Минтруда РФ</a:t>
            </a:r>
            <a:endParaRPr lang="ru-RU" dirty="0"/>
          </a:p>
        </p:txBody>
      </p:sp>
      <p:pic>
        <p:nvPicPr>
          <p:cNvPr id="17" name="Рисунок 16"/>
          <p:cNvPicPr/>
          <p:nvPr/>
        </p:nvPicPr>
        <p:blipFill rotWithShape="1">
          <a:blip r:embed="rId5"/>
          <a:srcRect l="9625" t="3208" r="34419" b="3746"/>
          <a:stretch/>
        </p:blipFill>
        <p:spPr bwMode="auto">
          <a:xfrm>
            <a:off x="4580929" y="1014894"/>
            <a:ext cx="3886007" cy="344524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3332663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872" y="299723"/>
            <a:ext cx="8405228" cy="521943"/>
          </a:xfrm>
        </p:spPr>
        <p:txBody>
          <a:bodyPr/>
          <a:lstStyle/>
          <a:p>
            <a:r>
              <a:rPr lang="ru-RU" dirty="0" smtClean="0"/>
              <a:t>Алгоритм </a:t>
            </a:r>
            <a:r>
              <a:rPr lang="ru-RU" dirty="0"/>
              <a:t>квалификации ситуации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</a:t>
            </a:r>
            <a:r>
              <a:rPr lang="ru-RU" dirty="0"/>
              <a:t>качестве конфликта интересов</a:t>
            </a: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xmlns="" val="375765851"/>
              </p:ext>
            </p:extLst>
          </p:nvPr>
        </p:nvGraphicFramePr>
        <p:xfrm>
          <a:off x="3555290" y="997527"/>
          <a:ext cx="5460821" cy="3815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5124" y="1140342"/>
            <a:ext cx="3243433" cy="3296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33329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ounded Rectangle 2">
            <a:extLst>
              <a:ext uri="{FF2B5EF4-FFF2-40B4-BE49-F238E27FC236}">
                <a16:creationId xmlns="" xmlns:a16="http://schemas.microsoft.com/office/drawing/2014/main" id="{E6FAF292-9DC0-4002-845A-E9F7D91FB8D8}"/>
              </a:ext>
            </a:extLst>
          </p:cNvPr>
          <p:cNvSpPr/>
          <p:nvPr/>
        </p:nvSpPr>
        <p:spPr>
          <a:xfrm rot="16200000">
            <a:off x="2391564" y="-447554"/>
            <a:ext cx="565458" cy="3808208"/>
          </a:xfrm>
          <a:prstGeom prst="roundRect">
            <a:avLst>
              <a:gd name="adj" fmla="val 6084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82" name="Rounded Rectangle 8">
            <a:extLst>
              <a:ext uri="{FF2B5EF4-FFF2-40B4-BE49-F238E27FC236}">
                <a16:creationId xmlns="" xmlns:a16="http://schemas.microsoft.com/office/drawing/2014/main" id="{16204CDE-2BEF-4E08-B1C2-06C2FCE1DCD6}"/>
              </a:ext>
            </a:extLst>
          </p:cNvPr>
          <p:cNvSpPr/>
          <p:nvPr/>
        </p:nvSpPr>
        <p:spPr>
          <a:xfrm rot="16200000">
            <a:off x="833898" y="811597"/>
            <a:ext cx="565457" cy="1289905"/>
          </a:xfrm>
          <a:custGeom>
            <a:avLst/>
            <a:gdLst/>
            <a:ahLst/>
            <a:cxnLst/>
            <a:rect l="l" t="t" r="r" b="b"/>
            <a:pathLst>
              <a:path w="1800200" h="581397">
                <a:moveTo>
                  <a:pt x="109524" y="0"/>
                </a:moveTo>
                <a:lnTo>
                  <a:pt x="1690676" y="0"/>
                </a:lnTo>
                <a:cubicBezTo>
                  <a:pt x="1751164" y="0"/>
                  <a:pt x="1800200" y="49036"/>
                  <a:pt x="1800200" y="109524"/>
                </a:cubicBezTo>
                <a:lnTo>
                  <a:pt x="1800200" y="581397"/>
                </a:lnTo>
                <a:lnTo>
                  <a:pt x="0" y="581397"/>
                </a:lnTo>
                <a:lnTo>
                  <a:pt x="0" y="109524"/>
                </a:lnTo>
                <a:cubicBezTo>
                  <a:pt x="0" y="49036"/>
                  <a:pt x="49036" y="0"/>
                  <a:pt x="10952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 dirty="0">
              <a:latin typeface="+mj-lt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="" xmlns:a16="http://schemas.microsoft.com/office/drawing/2014/main" id="{3E02EE8C-C77D-4ADA-8FD4-F67C7889BA65}"/>
              </a:ext>
            </a:extLst>
          </p:cNvPr>
          <p:cNvSpPr txBox="1"/>
          <p:nvPr/>
        </p:nvSpPr>
        <p:spPr>
          <a:xfrm>
            <a:off x="1761578" y="1203807"/>
            <a:ext cx="2816819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400" dirty="0">
                <a:hlinkClick r:id="rId2"/>
              </a:rPr>
              <a:t>Деятельность</a:t>
            </a:r>
            <a:r>
              <a:rPr lang="ru-RU" sz="1400" dirty="0"/>
              <a:t> / </a:t>
            </a:r>
            <a:r>
              <a:rPr lang="ru-RU" sz="1400" b="1" dirty="0" smtClean="0"/>
              <a:t>Политика в сфере противодействия коррупции</a:t>
            </a:r>
            <a:endParaRPr lang="ko-KR" altLang="en-US" sz="1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42" name="Text Placeholder 12">
            <a:extLst>
              <a:ext uri="{FF2B5EF4-FFF2-40B4-BE49-F238E27FC236}">
                <a16:creationId xmlns="" xmlns:a16="http://schemas.microsoft.com/office/drawing/2014/main" id="{1ABAFA33-BC33-478E-9AA0-E61146837E77}"/>
              </a:ext>
            </a:extLst>
          </p:cNvPr>
          <p:cNvSpPr txBox="1">
            <a:spLocks/>
          </p:cNvSpPr>
          <p:nvPr/>
        </p:nvSpPr>
        <p:spPr>
          <a:xfrm>
            <a:off x="507040" y="1207366"/>
            <a:ext cx="1191795" cy="47877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  <a:spcBef>
                <a:spcPts val="0"/>
              </a:spcBef>
            </a:pPr>
            <a:r>
              <a:rPr lang="ru-RU" sz="19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Раздел сайта</a:t>
            </a:r>
            <a:endParaRPr lang="en-US" sz="19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85" name="Rounded Rectangle 8">
            <a:extLst>
              <a:ext uri="{FF2B5EF4-FFF2-40B4-BE49-F238E27FC236}">
                <a16:creationId xmlns="" xmlns:a16="http://schemas.microsoft.com/office/drawing/2014/main" id="{90095466-BBFA-4F56-AD60-76FB27316305}"/>
              </a:ext>
            </a:extLst>
          </p:cNvPr>
          <p:cNvSpPr/>
          <p:nvPr/>
        </p:nvSpPr>
        <p:spPr>
          <a:xfrm rot="16200000">
            <a:off x="2269167" y="1751003"/>
            <a:ext cx="637997" cy="3635955"/>
          </a:xfrm>
          <a:prstGeom prst="roundRect">
            <a:avLst>
              <a:gd name="adj" fmla="val 608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86" name="Rounded Rectangle 8">
            <a:extLst>
              <a:ext uri="{FF2B5EF4-FFF2-40B4-BE49-F238E27FC236}">
                <a16:creationId xmlns="" xmlns:a16="http://schemas.microsoft.com/office/drawing/2014/main" id="{F400A27C-F64A-43D0-92A5-F2FFCD9A53A1}"/>
              </a:ext>
            </a:extLst>
          </p:cNvPr>
          <p:cNvSpPr/>
          <p:nvPr/>
        </p:nvSpPr>
        <p:spPr>
          <a:xfrm rot="16200000">
            <a:off x="602529" y="3090817"/>
            <a:ext cx="652642" cy="946131"/>
          </a:xfrm>
          <a:custGeom>
            <a:avLst/>
            <a:gdLst/>
            <a:ahLst/>
            <a:cxnLst/>
            <a:rect l="l" t="t" r="r" b="b"/>
            <a:pathLst>
              <a:path w="1800200" h="581397">
                <a:moveTo>
                  <a:pt x="109524" y="0"/>
                </a:moveTo>
                <a:lnTo>
                  <a:pt x="1690676" y="0"/>
                </a:lnTo>
                <a:cubicBezTo>
                  <a:pt x="1751164" y="0"/>
                  <a:pt x="1800200" y="49036"/>
                  <a:pt x="1800200" y="109524"/>
                </a:cubicBezTo>
                <a:lnTo>
                  <a:pt x="1800200" y="581397"/>
                </a:lnTo>
                <a:lnTo>
                  <a:pt x="0" y="581397"/>
                </a:lnTo>
                <a:lnTo>
                  <a:pt x="0" y="109524"/>
                </a:lnTo>
                <a:cubicBezTo>
                  <a:pt x="0" y="49036"/>
                  <a:pt x="49036" y="0"/>
                  <a:pt x="10952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latin typeface="+mj-lt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0FA7DF42-95CD-4523-83AE-865A1A22785F}"/>
              </a:ext>
            </a:extLst>
          </p:cNvPr>
          <p:cNvSpPr txBox="1"/>
          <p:nvPr/>
        </p:nvSpPr>
        <p:spPr>
          <a:xfrm>
            <a:off x="1482225" y="3249983"/>
            <a:ext cx="2841798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altLang="ko-KR" sz="1600" dirty="0" smtClean="0">
                <a:cs typeface="Arial" pitchFamily="34" charset="0"/>
              </a:rPr>
              <a:t>Обзоры №1 - №4 </a:t>
            </a:r>
            <a:r>
              <a:rPr lang="ru-RU" altLang="ko-KR" sz="1600" b="1" u="sng" dirty="0" smtClean="0">
                <a:cs typeface="Arial" pitchFamily="34" charset="0"/>
              </a:rPr>
              <a:t>практики правоприменения</a:t>
            </a:r>
            <a:r>
              <a:rPr lang="ru-RU" altLang="ko-KR" sz="1600" dirty="0" smtClean="0">
                <a:cs typeface="Arial" pitchFamily="34" charset="0"/>
              </a:rPr>
              <a:t> в сфере КИ (</a:t>
            </a:r>
            <a:r>
              <a:rPr lang="ru-RU" altLang="ko-KR" sz="1600" i="1" dirty="0" smtClean="0">
                <a:cs typeface="Arial" pitchFamily="34" charset="0"/>
              </a:rPr>
              <a:t>примеры ситуаций</a:t>
            </a:r>
            <a:r>
              <a:rPr lang="ru-RU" altLang="ko-KR" sz="1600" dirty="0" smtClean="0">
                <a:cs typeface="Arial" pitchFamily="34" charset="0"/>
              </a:rPr>
              <a:t>)</a:t>
            </a:r>
            <a:endParaRPr lang="ru-RU" altLang="ko-KR" sz="1600" dirty="0">
              <a:cs typeface="Arial" pitchFamily="34" charset="0"/>
            </a:endParaRPr>
          </a:p>
        </p:txBody>
      </p:sp>
      <p:sp>
        <p:nvSpPr>
          <p:cNvPr id="83" name="Rounded Rectangle 5">
            <a:extLst>
              <a:ext uri="{FF2B5EF4-FFF2-40B4-BE49-F238E27FC236}">
                <a16:creationId xmlns="" xmlns:a16="http://schemas.microsoft.com/office/drawing/2014/main" id="{38EDE310-7B1E-44D2-B14F-44A3CAA7E76B}"/>
              </a:ext>
            </a:extLst>
          </p:cNvPr>
          <p:cNvSpPr/>
          <p:nvPr/>
        </p:nvSpPr>
        <p:spPr>
          <a:xfrm rot="16200000">
            <a:off x="2108565" y="204234"/>
            <a:ext cx="618298" cy="3927673"/>
          </a:xfrm>
          <a:prstGeom prst="roundRect">
            <a:avLst>
              <a:gd name="adj" fmla="val 608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89" name="Rounded Rectangle 14">
            <a:extLst>
              <a:ext uri="{FF2B5EF4-FFF2-40B4-BE49-F238E27FC236}">
                <a16:creationId xmlns="" xmlns:a16="http://schemas.microsoft.com/office/drawing/2014/main" id="{5F254EB0-D552-40D4-B701-69DAB6573FA6}"/>
              </a:ext>
            </a:extLst>
          </p:cNvPr>
          <p:cNvSpPr/>
          <p:nvPr/>
        </p:nvSpPr>
        <p:spPr>
          <a:xfrm rot="5400000" flipH="1">
            <a:off x="5979383" y="1431293"/>
            <a:ext cx="1119930" cy="3740131"/>
          </a:xfrm>
          <a:prstGeom prst="roundRect">
            <a:avLst>
              <a:gd name="adj" fmla="val 608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 dirty="0"/>
          </a:p>
        </p:txBody>
      </p:sp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5B0213BA-D160-4CA8-8BCD-7847F039E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Методический инструментарий Минтруда РФ</a:t>
            </a:r>
          </a:p>
        </p:txBody>
      </p:sp>
      <p:sp>
        <p:nvSpPr>
          <p:cNvPr id="39" name="Текст 15"/>
          <p:cNvSpPr txBox="1">
            <a:spLocks/>
          </p:cNvSpPr>
          <p:nvPr/>
        </p:nvSpPr>
        <p:spPr>
          <a:xfrm>
            <a:off x="471675" y="772191"/>
            <a:ext cx="8204642" cy="355904"/>
          </a:xfrm>
          <a:prstGeom prst="rect">
            <a:avLst/>
          </a:prstGeom>
          <a:noFill/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>
                <a:solidFill>
                  <a:schemeClr val="accent2"/>
                </a:solidFill>
              </a:rPr>
              <a:t>Официальный сайт Минтруда РФ </a:t>
            </a:r>
            <a:r>
              <a:rPr lang="en-US" sz="2000" b="1" dirty="0">
                <a:solidFill>
                  <a:schemeClr val="accent2"/>
                </a:solidFill>
              </a:rPr>
              <a:t>https://</a:t>
            </a:r>
            <a:r>
              <a:rPr lang="en-US" sz="2000" b="1" u="sng" dirty="0">
                <a:solidFill>
                  <a:schemeClr val="accent2"/>
                </a:solidFill>
              </a:rPr>
              <a:t>mintrud.gov.ru</a:t>
            </a:r>
            <a:endParaRPr lang="ru-RU" sz="2000" b="1" u="sng" dirty="0" smtClean="0">
              <a:solidFill>
                <a:schemeClr val="accent2"/>
              </a:solidFill>
            </a:endParaRPr>
          </a:p>
        </p:txBody>
      </p:sp>
      <p:sp>
        <p:nvSpPr>
          <p:cNvPr id="40" name="Rounded Rectangle 14">
            <a:extLst>
              <a:ext uri="{FF2B5EF4-FFF2-40B4-BE49-F238E27FC236}">
                <a16:creationId xmlns="" xmlns:a16="http://schemas.microsoft.com/office/drawing/2014/main" id="{5F254EB0-D552-40D4-B701-69DAB6573FA6}"/>
              </a:ext>
            </a:extLst>
          </p:cNvPr>
          <p:cNvSpPr/>
          <p:nvPr/>
        </p:nvSpPr>
        <p:spPr>
          <a:xfrm rot="5400000" flipH="1">
            <a:off x="5481450" y="370608"/>
            <a:ext cx="1413354" cy="3037688"/>
          </a:xfrm>
          <a:prstGeom prst="roundRect">
            <a:avLst>
              <a:gd name="adj" fmla="val 608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/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ED049404-7FEA-493A-B003-30DA62135864}"/>
              </a:ext>
            </a:extLst>
          </p:cNvPr>
          <p:cNvSpPr txBox="1"/>
          <p:nvPr/>
        </p:nvSpPr>
        <p:spPr>
          <a:xfrm>
            <a:off x="4691657" y="2683047"/>
            <a:ext cx="2952301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 dirty="0"/>
              <a:t>Методические </a:t>
            </a:r>
            <a:r>
              <a:rPr lang="ru-RU" sz="1600" u="sng" dirty="0"/>
              <a:t>рекомендации</a:t>
            </a:r>
            <a:r>
              <a:rPr lang="ru-RU" sz="1600" dirty="0"/>
              <a:t> по вопросам </a:t>
            </a:r>
            <a:r>
              <a:rPr lang="ru-RU" sz="1600" b="1" u="sng" dirty="0"/>
              <a:t>привлечения </a:t>
            </a:r>
            <a:r>
              <a:rPr lang="ru-RU" sz="1600" b="1" u="sng" dirty="0" smtClean="0"/>
              <a:t>к </a:t>
            </a:r>
            <a:r>
              <a:rPr lang="ru-RU" sz="1600" b="1" u="sng" dirty="0"/>
              <a:t>ответственности</a:t>
            </a:r>
            <a:r>
              <a:rPr lang="ru-RU" sz="1600" dirty="0"/>
              <a:t> должностных лиц за непринятие мер по предотвращению и (или) урегулированию </a:t>
            </a:r>
            <a:r>
              <a:rPr lang="ru-RU" sz="1600" dirty="0" smtClean="0"/>
              <a:t>КИ</a:t>
            </a:r>
            <a:endParaRPr lang="ru-RU" sz="1600" dirty="0"/>
          </a:p>
        </p:txBody>
      </p:sp>
      <p:sp>
        <p:nvSpPr>
          <p:cNvPr id="68" name="Rounded Rectangle 11">
            <a:extLst>
              <a:ext uri="{FF2B5EF4-FFF2-40B4-BE49-F238E27FC236}">
                <a16:creationId xmlns="" xmlns:a16="http://schemas.microsoft.com/office/drawing/2014/main" id="{E83CCE19-AADE-47B8-B9FD-CF2EF55008CA}"/>
              </a:ext>
            </a:extLst>
          </p:cNvPr>
          <p:cNvSpPr/>
          <p:nvPr/>
        </p:nvSpPr>
        <p:spPr>
          <a:xfrm rot="5400000" flipH="1">
            <a:off x="5851573" y="2774952"/>
            <a:ext cx="708377" cy="3072959"/>
          </a:xfrm>
          <a:prstGeom prst="roundRect">
            <a:avLst>
              <a:gd name="adj" fmla="val 608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9" name="Rounded Rectangle 8">
            <a:extLst>
              <a:ext uri="{FF2B5EF4-FFF2-40B4-BE49-F238E27FC236}">
                <a16:creationId xmlns="" xmlns:a16="http://schemas.microsoft.com/office/drawing/2014/main" id="{24895EFE-423A-46AF-91EC-3C37432A313E}"/>
              </a:ext>
            </a:extLst>
          </p:cNvPr>
          <p:cNvSpPr/>
          <p:nvPr/>
        </p:nvSpPr>
        <p:spPr>
          <a:xfrm rot="5400000" flipH="1">
            <a:off x="7846106" y="3848152"/>
            <a:ext cx="729624" cy="947804"/>
          </a:xfrm>
          <a:custGeom>
            <a:avLst/>
            <a:gdLst/>
            <a:ahLst/>
            <a:cxnLst/>
            <a:rect l="l" t="t" r="r" b="b"/>
            <a:pathLst>
              <a:path w="1800200" h="581397">
                <a:moveTo>
                  <a:pt x="109524" y="0"/>
                </a:moveTo>
                <a:lnTo>
                  <a:pt x="1690676" y="0"/>
                </a:lnTo>
                <a:cubicBezTo>
                  <a:pt x="1751164" y="0"/>
                  <a:pt x="1800200" y="49036"/>
                  <a:pt x="1800200" y="109524"/>
                </a:cubicBezTo>
                <a:lnTo>
                  <a:pt x="1800200" y="581397"/>
                </a:lnTo>
                <a:lnTo>
                  <a:pt x="0" y="581397"/>
                </a:lnTo>
                <a:lnTo>
                  <a:pt x="0" y="109524"/>
                </a:lnTo>
                <a:cubicBezTo>
                  <a:pt x="0" y="49036"/>
                  <a:pt x="49036" y="0"/>
                  <a:pt x="10952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lt"/>
            </a:endParaRPr>
          </a:p>
        </p:txBody>
      </p:sp>
      <p:sp>
        <p:nvSpPr>
          <p:cNvPr id="70" name="Text Placeholder 12">
            <a:extLst>
              <a:ext uri="{FF2B5EF4-FFF2-40B4-BE49-F238E27FC236}">
                <a16:creationId xmlns="" xmlns:a16="http://schemas.microsoft.com/office/drawing/2014/main" id="{45A84089-2130-473E-AB33-627583E384C8}"/>
              </a:ext>
            </a:extLst>
          </p:cNvPr>
          <p:cNvSpPr txBox="1">
            <a:spLocks/>
          </p:cNvSpPr>
          <p:nvPr/>
        </p:nvSpPr>
        <p:spPr>
          <a:xfrm>
            <a:off x="7745051" y="4015496"/>
            <a:ext cx="906332" cy="54416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2020</a:t>
            </a:r>
            <a:endParaRPr lang="en-US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="" xmlns:a16="http://schemas.microsoft.com/office/drawing/2014/main" id="{5F8472A5-248A-4B6E-BAA7-DCBC914968FB}"/>
              </a:ext>
            </a:extLst>
          </p:cNvPr>
          <p:cNvSpPr txBox="1"/>
          <p:nvPr/>
        </p:nvSpPr>
        <p:spPr>
          <a:xfrm>
            <a:off x="4715956" y="4003603"/>
            <a:ext cx="3039657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 dirty="0"/>
              <a:t>Методические рекомендации по выявлению личной заинтересованности </a:t>
            </a:r>
            <a:r>
              <a:rPr lang="ru-RU" sz="1600" b="1" u="sng" dirty="0"/>
              <a:t>в закупках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3E02EE8C-C77D-4ADA-8FD4-F67C7889BA65}"/>
              </a:ext>
            </a:extLst>
          </p:cNvPr>
          <p:cNvSpPr txBox="1"/>
          <p:nvPr/>
        </p:nvSpPr>
        <p:spPr>
          <a:xfrm>
            <a:off x="1414914" y="1945894"/>
            <a:ext cx="2881385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 b="1" dirty="0"/>
              <a:t>Обзор</a:t>
            </a:r>
            <a:r>
              <a:rPr lang="ru-RU" sz="1600" dirty="0"/>
              <a:t> типовых ситуаций </a:t>
            </a:r>
            <a:r>
              <a:rPr lang="ru-RU" sz="1600" dirty="0" smtClean="0"/>
              <a:t>КИ и </a:t>
            </a:r>
            <a:r>
              <a:rPr lang="ru-RU" sz="1600" dirty="0"/>
              <a:t>порядка их </a:t>
            </a:r>
            <a:r>
              <a:rPr lang="ru-RU" sz="1600" b="1" dirty="0"/>
              <a:t>урегулирования</a:t>
            </a:r>
            <a:r>
              <a:rPr lang="ru-RU" sz="1600" dirty="0"/>
              <a:t> </a:t>
            </a:r>
            <a:endParaRPr lang="ko-KR" altLang="en-US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45" name="Rounded Rectangle 8">
            <a:extLst>
              <a:ext uri="{FF2B5EF4-FFF2-40B4-BE49-F238E27FC236}">
                <a16:creationId xmlns="" xmlns:a16="http://schemas.microsoft.com/office/drawing/2014/main" id="{F400A27C-F64A-43D0-92A5-F2FFCD9A53A1}"/>
              </a:ext>
            </a:extLst>
          </p:cNvPr>
          <p:cNvSpPr/>
          <p:nvPr/>
        </p:nvSpPr>
        <p:spPr>
          <a:xfrm rot="16200000">
            <a:off x="623616" y="1694474"/>
            <a:ext cx="619360" cy="946131"/>
          </a:xfrm>
          <a:custGeom>
            <a:avLst/>
            <a:gdLst/>
            <a:ahLst/>
            <a:cxnLst/>
            <a:rect l="l" t="t" r="r" b="b"/>
            <a:pathLst>
              <a:path w="1800200" h="581397">
                <a:moveTo>
                  <a:pt x="109524" y="0"/>
                </a:moveTo>
                <a:lnTo>
                  <a:pt x="1690676" y="0"/>
                </a:lnTo>
                <a:cubicBezTo>
                  <a:pt x="1751164" y="0"/>
                  <a:pt x="1800200" y="49036"/>
                  <a:pt x="1800200" y="109524"/>
                </a:cubicBezTo>
                <a:lnTo>
                  <a:pt x="1800200" y="581397"/>
                </a:lnTo>
                <a:lnTo>
                  <a:pt x="0" y="581397"/>
                </a:lnTo>
                <a:lnTo>
                  <a:pt x="0" y="109524"/>
                </a:lnTo>
                <a:cubicBezTo>
                  <a:pt x="0" y="49036"/>
                  <a:pt x="49036" y="0"/>
                  <a:pt x="10952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latin typeface="+mj-lt"/>
            </a:endParaRPr>
          </a:p>
        </p:txBody>
      </p:sp>
      <p:sp>
        <p:nvSpPr>
          <p:cNvPr id="47" name="Text Placeholder 12">
            <a:extLst>
              <a:ext uri="{FF2B5EF4-FFF2-40B4-BE49-F238E27FC236}">
                <a16:creationId xmlns="" xmlns:a16="http://schemas.microsoft.com/office/drawing/2014/main" id="{765BD682-06F9-4830-8B3A-58467BC03C21}"/>
              </a:ext>
            </a:extLst>
          </p:cNvPr>
          <p:cNvSpPr txBox="1">
            <a:spLocks/>
          </p:cNvSpPr>
          <p:nvPr/>
        </p:nvSpPr>
        <p:spPr>
          <a:xfrm>
            <a:off x="507041" y="1856568"/>
            <a:ext cx="862958" cy="676636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  <a:spcBef>
                <a:spcPts val="0"/>
              </a:spcBef>
            </a:pPr>
            <a:r>
              <a:rPr lang="ru-RU" sz="18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2012 - 2016</a:t>
            </a:r>
            <a:endParaRPr lang="en-US" sz="18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54" name="Rounded Rectangle 8">
            <a:extLst>
              <a:ext uri="{FF2B5EF4-FFF2-40B4-BE49-F238E27FC236}">
                <a16:creationId xmlns="" xmlns:a16="http://schemas.microsoft.com/office/drawing/2014/main" id="{24895EFE-423A-46AF-91EC-3C37432A313E}"/>
              </a:ext>
            </a:extLst>
          </p:cNvPr>
          <p:cNvSpPr/>
          <p:nvPr/>
        </p:nvSpPr>
        <p:spPr>
          <a:xfrm rot="5400000" flipH="1">
            <a:off x="7628519" y="2801634"/>
            <a:ext cx="1147790" cy="947804"/>
          </a:xfrm>
          <a:custGeom>
            <a:avLst/>
            <a:gdLst/>
            <a:ahLst/>
            <a:cxnLst/>
            <a:rect l="l" t="t" r="r" b="b"/>
            <a:pathLst>
              <a:path w="1800200" h="581397">
                <a:moveTo>
                  <a:pt x="109524" y="0"/>
                </a:moveTo>
                <a:lnTo>
                  <a:pt x="1690676" y="0"/>
                </a:lnTo>
                <a:cubicBezTo>
                  <a:pt x="1751164" y="0"/>
                  <a:pt x="1800200" y="49036"/>
                  <a:pt x="1800200" y="109524"/>
                </a:cubicBezTo>
                <a:lnTo>
                  <a:pt x="1800200" y="581397"/>
                </a:lnTo>
                <a:lnTo>
                  <a:pt x="0" y="581397"/>
                </a:lnTo>
                <a:lnTo>
                  <a:pt x="0" y="109524"/>
                </a:lnTo>
                <a:cubicBezTo>
                  <a:pt x="0" y="49036"/>
                  <a:pt x="49036" y="0"/>
                  <a:pt x="10952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lt"/>
            </a:endParaRPr>
          </a:p>
        </p:txBody>
      </p:sp>
      <p:sp>
        <p:nvSpPr>
          <p:cNvPr id="57" name="Rounded Rectangle 8">
            <a:extLst>
              <a:ext uri="{FF2B5EF4-FFF2-40B4-BE49-F238E27FC236}">
                <a16:creationId xmlns="" xmlns:a16="http://schemas.microsoft.com/office/drawing/2014/main" id="{24895EFE-423A-46AF-91EC-3C37432A313E}"/>
              </a:ext>
            </a:extLst>
          </p:cNvPr>
          <p:cNvSpPr/>
          <p:nvPr/>
        </p:nvSpPr>
        <p:spPr>
          <a:xfrm rot="5400000" flipH="1">
            <a:off x="7474196" y="1415549"/>
            <a:ext cx="1413354" cy="947804"/>
          </a:xfrm>
          <a:custGeom>
            <a:avLst/>
            <a:gdLst/>
            <a:ahLst/>
            <a:cxnLst/>
            <a:rect l="l" t="t" r="r" b="b"/>
            <a:pathLst>
              <a:path w="1800200" h="581397">
                <a:moveTo>
                  <a:pt x="109524" y="0"/>
                </a:moveTo>
                <a:lnTo>
                  <a:pt x="1690676" y="0"/>
                </a:lnTo>
                <a:cubicBezTo>
                  <a:pt x="1751164" y="0"/>
                  <a:pt x="1800200" y="49036"/>
                  <a:pt x="1800200" y="109524"/>
                </a:cubicBezTo>
                <a:lnTo>
                  <a:pt x="1800200" y="581397"/>
                </a:lnTo>
                <a:lnTo>
                  <a:pt x="0" y="581397"/>
                </a:lnTo>
                <a:lnTo>
                  <a:pt x="0" y="109524"/>
                </a:lnTo>
                <a:cubicBezTo>
                  <a:pt x="0" y="49036"/>
                  <a:pt x="49036" y="0"/>
                  <a:pt x="10952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lt"/>
            </a:endParaRPr>
          </a:p>
        </p:txBody>
      </p:sp>
      <p:sp>
        <p:nvSpPr>
          <p:cNvPr id="59" name="Text Placeholder 12">
            <a:extLst>
              <a:ext uri="{FF2B5EF4-FFF2-40B4-BE49-F238E27FC236}">
                <a16:creationId xmlns="" xmlns:a16="http://schemas.microsoft.com/office/drawing/2014/main" id="{45A84089-2130-473E-AB33-627583E384C8}"/>
              </a:ext>
            </a:extLst>
          </p:cNvPr>
          <p:cNvSpPr txBox="1">
            <a:spLocks/>
          </p:cNvSpPr>
          <p:nvPr/>
        </p:nvSpPr>
        <p:spPr>
          <a:xfrm>
            <a:off x="7706971" y="3003454"/>
            <a:ext cx="906332" cy="54416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2018</a:t>
            </a:r>
            <a:endParaRPr lang="en-US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60" name="Text Placeholder 12">
            <a:extLst>
              <a:ext uri="{FF2B5EF4-FFF2-40B4-BE49-F238E27FC236}">
                <a16:creationId xmlns="" xmlns:a16="http://schemas.microsoft.com/office/drawing/2014/main" id="{45A84089-2130-473E-AB33-627583E384C8}"/>
              </a:ext>
            </a:extLst>
          </p:cNvPr>
          <p:cNvSpPr txBox="1">
            <a:spLocks/>
          </p:cNvSpPr>
          <p:nvPr/>
        </p:nvSpPr>
        <p:spPr>
          <a:xfrm>
            <a:off x="7737016" y="1579445"/>
            <a:ext cx="906332" cy="54416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2016</a:t>
            </a:r>
            <a:endParaRPr lang="en-US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61" name="Text Placeholder 12">
            <a:extLst>
              <a:ext uri="{FF2B5EF4-FFF2-40B4-BE49-F238E27FC236}">
                <a16:creationId xmlns="" xmlns:a16="http://schemas.microsoft.com/office/drawing/2014/main" id="{765BD682-06F9-4830-8B3A-58467BC03C21}"/>
              </a:ext>
            </a:extLst>
          </p:cNvPr>
          <p:cNvSpPr txBox="1">
            <a:spLocks/>
          </p:cNvSpPr>
          <p:nvPr/>
        </p:nvSpPr>
        <p:spPr>
          <a:xfrm>
            <a:off x="524774" y="3237563"/>
            <a:ext cx="862958" cy="676636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  <a:spcBef>
                <a:spcPts val="0"/>
              </a:spcBef>
            </a:pPr>
            <a:r>
              <a:rPr lang="ru-RU" sz="18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2018 - 2020</a:t>
            </a:r>
            <a:endParaRPr lang="en-US" sz="18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ED049404-7FEA-493A-B003-30DA62135864}"/>
              </a:ext>
            </a:extLst>
          </p:cNvPr>
          <p:cNvSpPr txBox="1"/>
          <p:nvPr/>
        </p:nvSpPr>
        <p:spPr>
          <a:xfrm>
            <a:off x="4691928" y="1206189"/>
            <a:ext cx="29523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80000"/>
              </a:lnSpc>
            </a:pPr>
            <a:r>
              <a:rPr lang="ru-RU" altLang="ko-KR" sz="1500" dirty="0">
                <a:cs typeface="Arial" pitchFamily="34" charset="0"/>
              </a:rPr>
              <a:t>Обзор </a:t>
            </a:r>
            <a:r>
              <a:rPr lang="ru-RU" altLang="ko-KR" sz="1500" dirty="0" smtClean="0">
                <a:cs typeface="Arial" pitchFamily="34" charset="0"/>
              </a:rPr>
              <a:t>практики </a:t>
            </a:r>
            <a:r>
              <a:rPr lang="ru-RU" altLang="ko-KR" sz="1500" b="1" u="sng" dirty="0" smtClean="0">
                <a:cs typeface="Arial" pitchFamily="34" charset="0"/>
              </a:rPr>
              <a:t>(критерии) </a:t>
            </a:r>
            <a:r>
              <a:rPr lang="ru-RU" altLang="ko-KR" sz="1500" u="sng" dirty="0">
                <a:cs typeface="Arial" pitchFamily="34" charset="0"/>
              </a:rPr>
              <a:t>привлечения к ответственности </a:t>
            </a:r>
            <a:r>
              <a:rPr lang="ru-RU" altLang="ko-KR" sz="1500" dirty="0">
                <a:cs typeface="Arial" pitchFamily="34" charset="0"/>
              </a:rPr>
              <a:t>за несоблюдение ограничений </a:t>
            </a:r>
            <a:endParaRPr lang="ru-RU" altLang="ko-KR" sz="1500" dirty="0" smtClean="0">
              <a:cs typeface="Arial" pitchFamily="34" charset="0"/>
            </a:endParaRPr>
          </a:p>
          <a:p>
            <a:pPr lvl="0">
              <a:lnSpc>
                <a:spcPct val="80000"/>
              </a:lnSpc>
            </a:pPr>
            <a:r>
              <a:rPr lang="ru-RU" altLang="ko-KR" sz="1500" dirty="0" smtClean="0">
                <a:cs typeface="Arial" pitchFamily="34" charset="0"/>
              </a:rPr>
              <a:t>и </a:t>
            </a:r>
            <a:r>
              <a:rPr lang="ru-RU" altLang="ko-KR" sz="1500" dirty="0">
                <a:cs typeface="Arial" pitchFamily="34" charset="0"/>
              </a:rPr>
              <a:t>запретов, требований </a:t>
            </a:r>
            <a:endParaRPr lang="ru-RU" altLang="ko-KR" sz="1500" dirty="0" smtClean="0">
              <a:cs typeface="Arial" pitchFamily="34" charset="0"/>
            </a:endParaRPr>
          </a:p>
          <a:p>
            <a:pPr lvl="0">
              <a:lnSpc>
                <a:spcPct val="80000"/>
              </a:lnSpc>
            </a:pPr>
            <a:r>
              <a:rPr lang="ru-RU" altLang="ko-KR" sz="1500" dirty="0" smtClean="0">
                <a:cs typeface="Arial" pitchFamily="34" charset="0"/>
              </a:rPr>
              <a:t>о </a:t>
            </a:r>
            <a:r>
              <a:rPr lang="ru-RU" altLang="ko-KR" sz="1500" dirty="0">
                <a:cs typeface="Arial" pitchFamily="34" charset="0"/>
              </a:rPr>
              <a:t>предотвращении или </a:t>
            </a:r>
            <a:endParaRPr lang="ru-RU" altLang="ko-KR" sz="1500" dirty="0" smtClean="0">
              <a:cs typeface="Arial" pitchFamily="34" charset="0"/>
            </a:endParaRPr>
          </a:p>
          <a:p>
            <a:pPr lvl="0">
              <a:lnSpc>
                <a:spcPct val="80000"/>
              </a:lnSpc>
            </a:pPr>
            <a:r>
              <a:rPr lang="ru-RU" altLang="ko-KR" sz="1500" dirty="0" smtClean="0">
                <a:cs typeface="Arial" pitchFamily="34" charset="0"/>
              </a:rPr>
              <a:t>об </a:t>
            </a:r>
            <a:r>
              <a:rPr lang="ru-RU" altLang="ko-KR" sz="1500" dirty="0">
                <a:cs typeface="Arial" pitchFamily="34" charset="0"/>
              </a:rPr>
              <a:t>урегулировании КИ </a:t>
            </a:r>
            <a:endParaRPr lang="ru-RU" altLang="ko-KR" sz="1500" dirty="0" smtClean="0">
              <a:cs typeface="Arial" pitchFamily="34" charset="0"/>
            </a:endParaRPr>
          </a:p>
          <a:p>
            <a:pPr lvl="0">
              <a:lnSpc>
                <a:spcPct val="80000"/>
              </a:lnSpc>
            </a:pPr>
            <a:r>
              <a:rPr lang="ru-RU" altLang="ko-KR" sz="1500" dirty="0" smtClean="0">
                <a:cs typeface="Arial" pitchFamily="34" charset="0"/>
              </a:rPr>
              <a:t>и </a:t>
            </a:r>
            <a:r>
              <a:rPr lang="ru-RU" altLang="ko-KR" sz="1500" dirty="0">
                <a:cs typeface="Arial" pitchFamily="34" charset="0"/>
              </a:rPr>
              <a:t>неисполнение обязанностей</a:t>
            </a:r>
          </a:p>
        </p:txBody>
      </p:sp>
      <p:sp>
        <p:nvSpPr>
          <p:cNvPr id="75" name="Rounded Rectangle 8">
            <a:extLst>
              <a:ext uri="{FF2B5EF4-FFF2-40B4-BE49-F238E27FC236}">
                <a16:creationId xmlns="" xmlns:a16="http://schemas.microsoft.com/office/drawing/2014/main" id="{90095466-BBFA-4F56-AD60-76FB27316305}"/>
              </a:ext>
            </a:extLst>
          </p:cNvPr>
          <p:cNvSpPr/>
          <p:nvPr/>
        </p:nvSpPr>
        <p:spPr>
          <a:xfrm rot="16200000">
            <a:off x="2277727" y="2476204"/>
            <a:ext cx="673882" cy="3635955"/>
          </a:xfrm>
          <a:prstGeom prst="roundRect">
            <a:avLst>
              <a:gd name="adj" fmla="val 608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76" name="TextBox 75">
            <a:extLst>
              <a:ext uri="{FF2B5EF4-FFF2-40B4-BE49-F238E27FC236}">
                <a16:creationId xmlns="" xmlns:a16="http://schemas.microsoft.com/office/drawing/2014/main" id="{0FA7DF42-95CD-4523-83AE-865A1A22785F}"/>
              </a:ext>
            </a:extLst>
          </p:cNvPr>
          <p:cNvSpPr txBox="1"/>
          <p:nvPr/>
        </p:nvSpPr>
        <p:spPr>
          <a:xfrm>
            <a:off x="1464928" y="3959819"/>
            <a:ext cx="2841798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altLang="ko-KR" sz="1600" dirty="0">
                <a:cs typeface="Arial" pitchFamily="34" charset="0"/>
              </a:rPr>
              <a:t>Методическое обеспечение </a:t>
            </a:r>
            <a:r>
              <a:rPr lang="ru-RU" altLang="ko-KR" sz="1600" b="1" u="sng" dirty="0">
                <a:cs typeface="Arial" pitchFamily="34" charset="0"/>
              </a:rPr>
              <a:t>мер</a:t>
            </a:r>
            <a:r>
              <a:rPr lang="ru-RU" altLang="ko-KR" sz="1600" dirty="0">
                <a:cs typeface="Arial" pitchFamily="34" charset="0"/>
              </a:rPr>
              <a:t> по противодействию коррупции </a:t>
            </a:r>
            <a:r>
              <a:rPr lang="ru-RU" altLang="ko-KR" sz="1600" b="1" u="sng" dirty="0">
                <a:cs typeface="Arial" pitchFamily="34" charset="0"/>
              </a:rPr>
              <a:t>в организации</a:t>
            </a:r>
          </a:p>
        </p:txBody>
      </p:sp>
      <p:sp>
        <p:nvSpPr>
          <p:cNvPr id="77" name="Rounded Rectangle 8">
            <a:extLst>
              <a:ext uri="{FF2B5EF4-FFF2-40B4-BE49-F238E27FC236}">
                <a16:creationId xmlns="" xmlns:a16="http://schemas.microsoft.com/office/drawing/2014/main" id="{F400A27C-F64A-43D0-92A5-F2FFCD9A53A1}"/>
              </a:ext>
            </a:extLst>
          </p:cNvPr>
          <p:cNvSpPr/>
          <p:nvPr/>
        </p:nvSpPr>
        <p:spPr>
          <a:xfrm rot="16200000">
            <a:off x="590493" y="3826975"/>
            <a:ext cx="685604" cy="946131"/>
          </a:xfrm>
          <a:custGeom>
            <a:avLst/>
            <a:gdLst/>
            <a:ahLst/>
            <a:cxnLst/>
            <a:rect l="l" t="t" r="r" b="b"/>
            <a:pathLst>
              <a:path w="1800200" h="581397">
                <a:moveTo>
                  <a:pt x="109524" y="0"/>
                </a:moveTo>
                <a:lnTo>
                  <a:pt x="1690676" y="0"/>
                </a:lnTo>
                <a:cubicBezTo>
                  <a:pt x="1751164" y="0"/>
                  <a:pt x="1800200" y="49036"/>
                  <a:pt x="1800200" y="109524"/>
                </a:cubicBezTo>
                <a:lnTo>
                  <a:pt x="1800200" y="581397"/>
                </a:lnTo>
                <a:lnTo>
                  <a:pt x="0" y="581397"/>
                </a:lnTo>
                <a:lnTo>
                  <a:pt x="0" y="109524"/>
                </a:lnTo>
                <a:cubicBezTo>
                  <a:pt x="0" y="49036"/>
                  <a:pt x="49036" y="0"/>
                  <a:pt x="10952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latin typeface="+mj-lt"/>
            </a:endParaRPr>
          </a:p>
        </p:txBody>
      </p:sp>
      <p:sp>
        <p:nvSpPr>
          <p:cNvPr id="78" name="Text Placeholder 12">
            <a:extLst>
              <a:ext uri="{FF2B5EF4-FFF2-40B4-BE49-F238E27FC236}">
                <a16:creationId xmlns="" xmlns:a16="http://schemas.microsoft.com/office/drawing/2014/main" id="{765BD682-06F9-4830-8B3A-58467BC03C21}"/>
              </a:ext>
            </a:extLst>
          </p:cNvPr>
          <p:cNvSpPr txBox="1">
            <a:spLocks/>
          </p:cNvSpPr>
          <p:nvPr/>
        </p:nvSpPr>
        <p:spPr>
          <a:xfrm>
            <a:off x="479209" y="3983736"/>
            <a:ext cx="862958" cy="676636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  <a:spcBef>
                <a:spcPts val="0"/>
              </a:spcBef>
            </a:pPr>
            <a:r>
              <a:rPr lang="ru-RU" sz="18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2014 - 2019</a:t>
            </a:r>
            <a:endParaRPr lang="en-US" sz="18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79" name="Rounded Rectangle 5">
            <a:extLst>
              <a:ext uri="{FF2B5EF4-FFF2-40B4-BE49-F238E27FC236}">
                <a16:creationId xmlns="" xmlns:a16="http://schemas.microsoft.com/office/drawing/2014/main" id="{38EDE310-7B1E-44D2-B14F-44A3CAA7E76B}"/>
              </a:ext>
            </a:extLst>
          </p:cNvPr>
          <p:cNvSpPr/>
          <p:nvPr/>
        </p:nvSpPr>
        <p:spPr>
          <a:xfrm rot="16200000">
            <a:off x="2114916" y="887343"/>
            <a:ext cx="618298" cy="3927673"/>
          </a:xfrm>
          <a:prstGeom prst="roundRect">
            <a:avLst>
              <a:gd name="adj" fmla="val 608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87" name="TextBox 86">
            <a:extLst>
              <a:ext uri="{FF2B5EF4-FFF2-40B4-BE49-F238E27FC236}">
                <a16:creationId xmlns="" xmlns:a16="http://schemas.microsoft.com/office/drawing/2014/main" id="{3E02EE8C-C77D-4ADA-8FD4-F67C7889BA65}"/>
              </a:ext>
            </a:extLst>
          </p:cNvPr>
          <p:cNvSpPr txBox="1"/>
          <p:nvPr/>
        </p:nvSpPr>
        <p:spPr>
          <a:xfrm>
            <a:off x="1432741" y="2530070"/>
            <a:ext cx="2881385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400" dirty="0" smtClean="0"/>
              <a:t>Обзоры </a:t>
            </a:r>
            <a:r>
              <a:rPr lang="ru-RU" sz="1400" b="1" u="sng" dirty="0" smtClean="0"/>
              <a:t>судебной практики </a:t>
            </a:r>
            <a:r>
              <a:rPr lang="ru-RU" sz="1400" dirty="0" smtClean="0"/>
              <a:t>по рассмотрению дел и практики применения законодательства</a:t>
            </a:r>
            <a:endParaRPr lang="ko-KR" altLang="en-US" sz="16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92" name="Rounded Rectangle 8">
            <a:extLst>
              <a:ext uri="{FF2B5EF4-FFF2-40B4-BE49-F238E27FC236}">
                <a16:creationId xmlns="" xmlns:a16="http://schemas.microsoft.com/office/drawing/2014/main" id="{F400A27C-F64A-43D0-92A5-F2FFCD9A53A1}"/>
              </a:ext>
            </a:extLst>
          </p:cNvPr>
          <p:cNvSpPr/>
          <p:nvPr/>
        </p:nvSpPr>
        <p:spPr>
          <a:xfrm rot="16200000">
            <a:off x="622007" y="2365548"/>
            <a:ext cx="619360" cy="946131"/>
          </a:xfrm>
          <a:custGeom>
            <a:avLst/>
            <a:gdLst/>
            <a:ahLst/>
            <a:cxnLst/>
            <a:rect l="l" t="t" r="r" b="b"/>
            <a:pathLst>
              <a:path w="1800200" h="581397">
                <a:moveTo>
                  <a:pt x="109524" y="0"/>
                </a:moveTo>
                <a:lnTo>
                  <a:pt x="1690676" y="0"/>
                </a:lnTo>
                <a:cubicBezTo>
                  <a:pt x="1751164" y="0"/>
                  <a:pt x="1800200" y="49036"/>
                  <a:pt x="1800200" y="109524"/>
                </a:cubicBezTo>
                <a:lnTo>
                  <a:pt x="1800200" y="581397"/>
                </a:lnTo>
                <a:lnTo>
                  <a:pt x="0" y="581397"/>
                </a:lnTo>
                <a:lnTo>
                  <a:pt x="0" y="109524"/>
                </a:lnTo>
                <a:cubicBezTo>
                  <a:pt x="0" y="49036"/>
                  <a:pt x="49036" y="0"/>
                  <a:pt x="10952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latin typeface="+mj-lt"/>
            </a:endParaRPr>
          </a:p>
        </p:txBody>
      </p:sp>
      <p:sp>
        <p:nvSpPr>
          <p:cNvPr id="93" name="Text Placeholder 12">
            <a:extLst>
              <a:ext uri="{FF2B5EF4-FFF2-40B4-BE49-F238E27FC236}">
                <a16:creationId xmlns="" xmlns:a16="http://schemas.microsoft.com/office/drawing/2014/main" id="{765BD682-06F9-4830-8B3A-58467BC03C21}"/>
              </a:ext>
            </a:extLst>
          </p:cNvPr>
          <p:cNvSpPr txBox="1">
            <a:spLocks/>
          </p:cNvSpPr>
          <p:nvPr/>
        </p:nvSpPr>
        <p:spPr>
          <a:xfrm>
            <a:off x="493044" y="2507286"/>
            <a:ext cx="862958" cy="676636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  <a:spcBef>
                <a:spcPts val="0"/>
              </a:spcBef>
            </a:pPr>
            <a:r>
              <a:rPr lang="ru-RU" sz="18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2012 - 2016</a:t>
            </a:r>
            <a:endParaRPr lang="en-US" sz="18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1462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59E4FA9-F4F9-402B-A060-84A06F5A6373}"/>
              </a:ext>
            </a:extLst>
          </p:cNvPr>
          <p:cNvSpPr/>
          <p:nvPr/>
        </p:nvSpPr>
        <p:spPr>
          <a:xfrm>
            <a:off x="3088498" y="2268964"/>
            <a:ext cx="6055502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5" name="Oval 7">
            <a:extLst>
              <a:ext uri="{FF2B5EF4-FFF2-40B4-BE49-F238E27FC236}">
                <a16:creationId xmlns:a16="http://schemas.microsoft.com/office/drawing/2014/main" xmlns="" id="{F5B796DF-5BB3-4015-9CF1-A8B882610369}"/>
              </a:ext>
            </a:extLst>
          </p:cNvPr>
          <p:cNvSpPr/>
          <p:nvPr/>
        </p:nvSpPr>
        <p:spPr>
          <a:xfrm>
            <a:off x="5203105" y="1892211"/>
            <a:ext cx="702000" cy="702000"/>
          </a:xfrm>
          <a:prstGeom prst="ellipse">
            <a:avLst/>
          </a:prstGeom>
          <a:solidFill>
            <a:schemeClr val="accent4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Oval 7">
            <a:extLst>
              <a:ext uri="{FF2B5EF4-FFF2-40B4-BE49-F238E27FC236}">
                <a16:creationId xmlns:a16="http://schemas.microsoft.com/office/drawing/2014/main" xmlns="" id="{44CB67F4-0506-459C-999B-98180B9CCD0B}"/>
              </a:ext>
            </a:extLst>
          </p:cNvPr>
          <p:cNvSpPr/>
          <p:nvPr/>
        </p:nvSpPr>
        <p:spPr>
          <a:xfrm>
            <a:off x="7387529" y="1949652"/>
            <a:ext cx="702000" cy="702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82C6A671-2333-4605-B72D-894E9AD0B96E}"/>
              </a:ext>
            </a:extLst>
          </p:cNvPr>
          <p:cNvSpPr/>
          <p:nvPr/>
        </p:nvSpPr>
        <p:spPr>
          <a:xfrm>
            <a:off x="503415" y="2821815"/>
            <a:ext cx="217584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200" b="1" u="sng" dirty="0">
                <a:latin typeface="Tahoma" pitchFamily="34" charset="0"/>
                <a:cs typeface="Arial" charset="0"/>
              </a:rPr>
              <a:t>Обязательно и во всех случаях</a:t>
            </a:r>
            <a:r>
              <a:rPr lang="ru-RU" sz="1200" dirty="0">
                <a:latin typeface="Tahoma" pitchFamily="34" charset="0"/>
                <a:cs typeface="Arial" charset="0"/>
              </a:rPr>
              <a:t> </a:t>
            </a:r>
            <a:r>
              <a:rPr lang="ru-RU" sz="1200" b="1" dirty="0">
                <a:latin typeface="Tahoma" pitchFamily="34" charset="0"/>
                <a:cs typeface="Arial" charset="0"/>
              </a:rPr>
              <a:t>уведомить</a:t>
            </a:r>
            <a:r>
              <a:rPr lang="ru-RU" sz="1200" dirty="0">
                <a:latin typeface="Tahoma" pitchFamily="34" charset="0"/>
                <a:cs typeface="Arial" charset="0"/>
              </a:rPr>
              <a:t> о возникшем конфликте интересов или о возможности его возникновения, как только станет об этом известно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34B3486D-044B-4ABC-AC17-AD2E7AAB0D6F}"/>
              </a:ext>
            </a:extLst>
          </p:cNvPr>
          <p:cNvSpPr/>
          <p:nvPr/>
        </p:nvSpPr>
        <p:spPr>
          <a:xfrm>
            <a:off x="2679256" y="2804652"/>
            <a:ext cx="17137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200" b="1" dirty="0">
                <a:latin typeface="Tahoma" pitchFamily="34" charset="0"/>
                <a:cs typeface="Arial" charset="0"/>
              </a:rPr>
              <a:t>Изменить</a:t>
            </a:r>
            <a:r>
              <a:rPr lang="ru-RU" sz="1200" dirty="0">
                <a:latin typeface="Tahoma" pitchFamily="34" charset="0"/>
                <a:cs typeface="Arial" charset="0"/>
              </a:rPr>
              <a:t> должностное или служебное положение должностного лица, являющегося стороной конфликта </a:t>
            </a:r>
            <a:r>
              <a:rPr lang="ru-RU" sz="1200" dirty="0" smtClean="0">
                <a:latin typeface="Tahoma" pitchFamily="34" charset="0"/>
                <a:cs typeface="Arial" charset="0"/>
              </a:rPr>
              <a:t>интересов</a:t>
            </a:r>
            <a:r>
              <a:rPr lang="ru-RU" sz="1200" b="1" i="1" u="sng" dirty="0" smtClean="0"/>
              <a:t> 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995662B2-E06C-44A9-B3C3-A2416745EED1}"/>
              </a:ext>
            </a:extLst>
          </p:cNvPr>
          <p:cNvSpPr/>
          <p:nvPr/>
        </p:nvSpPr>
        <p:spPr>
          <a:xfrm>
            <a:off x="6880763" y="2857269"/>
            <a:ext cx="17155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>
                <a:latin typeface="Tahoma" pitchFamily="34" charset="0"/>
                <a:cs typeface="Arial" charset="0"/>
              </a:rPr>
              <a:t>Заявить</a:t>
            </a:r>
            <a:r>
              <a:rPr lang="ru-RU" sz="1400" dirty="0">
                <a:latin typeface="Tahoma" pitchFamily="34" charset="0"/>
                <a:cs typeface="Arial" charset="0"/>
              </a:rPr>
              <a:t> отвод или самоотвод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B0D2693-5A6D-48AB-8264-8E903004F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Меры по предупреждению конфликта интересов</a:t>
            </a:r>
            <a:endParaRPr lang="ru-RU" dirty="0"/>
          </a:p>
        </p:txBody>
      </p:sp>
      <p:sp>
        <p:nvSpPr>
          <p:cNvPr id="16" name="Текст 15"/>
          <p:cNvSpPr txBox="1">
            <a:spLocks/>
          </p:cNvSpPr>
          <p:nvPr/>
        </p:nvSpPr>
        <p:spPr>
          <a:xfrm>
            <a:off x="395872" y="1076340"/>
            <a:ext cx="8607451" cy="646268"/>
          </a:xfrm>
          <a:prstGeom prst="rect">
            <a:avLst/>
          </a:prstGeom>
          <a:noFill/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1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Непринятие</a:t>
            </a:r>
            <a:r>
              <a:rPr lang="ru-RU" altLang="ru-RU" sz="1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</a:t>
            </a:r>
            <a:r>
              <a:rPr lang="ru-RU" altLang="ru-RU" sz="18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предотвращению или урегулированию</a:t>
            </a:r>
            <a:r>
              <a:rPr lang="ru-RU" altLang="ru-RU" sz="1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конфликта интересов</a:t>
            </a:r>
            <a:r>
              <a:rPr lang="ru-RU" altLang="ru-RU" sz="1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является правонарушением, влекущим </a:t>
            </a:r>
            <a:r>
              <a:rPr lang="ru-RU" altLang="ru-RU" sz="1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увольнение</a:t>
            </a:r>
            <a:r>
              <a:rPr lang="ru-RU" altLang="ru-RU" sz="1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лица </a:t>
            </a:r>
            <a:r>
              <a:rPr lang="ru-RU" altLang="ru-RU" sz="1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законодательством Российской </a:t>
            </a:r>
            <a:r>
              <a:rPr lang="ru-RU" altLang="ru-RU" sz="18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Федерации, </a:t>
            </a:r>
            <a:r>
              <a:rPr lang="ru-RU" altLang="ru-RU" sz="1800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ч. 6 ст. 11 Федерального закона №273-ФЗ</a:t>
            </a:r>
            <a:endParaRPr lang="ru-RU" sz="1800" b="1" i="1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 descr="Исследование">
            <a:extLst>
              <a:ext uri="{FF2B5EF4-FFF2-40B4-BE49-F238E27FC236}">
                <a16:creationId xmlns:a16="http://schemas.microsoft.com/office/drawing/2014/main" xmlns="" id="{BC7B7E2F-5DF1-48EB-AC21-92A88FBF99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5312576" y="2019952"/>
            <a:ext cx="543742" cy="543742"/>
          </a:xfrm>
          <a:prstGeom prst="rect">
            <a:avLst/>
          </a:prstGeom>
        </p:spPr>
      </p:pic>
      <p:pic>
        <p:nvPicPr>
          <p:cNvPr id="18" name="Рисунок 17" descr="Исследование">
            <a:extLst>
              <a:ext uri="{FF2B5EF4-FFF2-40B4-BE49-F238E27FC236}">
                <a16:creationId xmlns:a16="http://schemas.microsoft.com/office/drawing/2014/main" xmlns="" id="{BC7B7E2F-5DF1-48EB-AC21-92A88FBF99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7466658" y="2028781"/>
            <a:ext cx="543742" cy="543742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959E4FA9-F4F9-402B-A060-84A06F5A6373}"/>
              </a:ext>
            </a:extLst>
          </p:cNvPr>
          <p:cNvSpPr/>
          <p:nvPr/>
        </p:nvSpPr>
        <p:spPr>
          <a:xfrm>
            <a:off x="395872" y="2280826"/>
            <a:ext cx="3448622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5" name="Oval 7">
            <a:extLst>
              <a:ext uri="{FF2B5EF4-FFF2-40B4-BE49-F238E27FC236}">
                <a16:creationId xmlns:a16="http://schemas.microsoft.com/office/drawing/2014/main" xmlns="" id="{F867D8BF-3A9E-4C03-BFE9-9F07056C235B}"/>
              </a:ext>
            </a:extLst>
          </p:cNvPr>
          <p:cNvSpPr/>
          <p:nvPr/>
        </p:nvSpPr>
        <p:spPr>
          <a:xfrm>
            <a:off x="3142494" y="1958465"/>
            <a:ext cx="702000" cy="702000"/>
          </a:xfrm>
          <a:prstGeom prst="ellipse">
            <a:avLst/>
          </a:prstGeom>
          <a:solidFill>
            <a:schemeClr val="accent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0" name="Rectangle 30">
            <a:extLst>
              <a:ext uri="{FF2B5EF4-FFF2-40B4-BE49-F238E27FC236}">
                <a16:creationId xmlns:a16="http://schemas.microsoft.com/office/drawing/2014/main" xmlns="" id="{0E518E1F-1FED-45BB-985C-AEC85E66BE5A}"/>
              </a:ext>
            </a:extLst>
          </p:cNvPr>
          <p:cNvSpPr/>
          <p:nvPr/>
        </p:nvSpPr>
        <p:spPr>
          <a:xfrm>
            <a:off x="3275894" y="2102652"/>
            <a:ext cx="396000" cy="396000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1" name="Oval 7">
            <a:extLst>
              <a:ext uri="{FF2B5EF4-FFF2-40B4-BE49-F238E27FC236}">
                <a16:creationId xmlns:a16="http://schemas.microsoft.com/office/drawing/2014/main" xmlns="" id="{F867D8BF-3A9E-4C03-BFE9-9F07056C235B}"/>
              </a:ext>
            </a:extLst>
          </p:cNvPr>
          <p:cNvSpPr/>
          <p:nvPr/>
        </p:nvSpPr>
        <p:spPr>
          <a:xfrm>
            <a:off x="1224945" y="1958028"/>
            <a:ext cx="702000" cy="702000"/>
          </a:xfrm>
          <a:prstGeom prst="ellipse">
            <a:avLst/>
          </a:prstGeom>
          <a:solidFill>
            <a:schemeClr val="accent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2" name="Rectangle 30">
            <a:extLst>
              <a:ext uri="{FF2B5EF4-FFF2-40B4-BE49-F238E27FC236}">
                <a16:creationId xmlns:a16="http://schemas.microsoft.com/office/drawing/2014/main" xmlns="" id="{0E518E1F-1FED-45BB-985C-AEC85E66BE5A}"/>
              </a:ext>
            </a:extLst>
          </p:cNvPr>
          <p:cNvSpPr/>
          <p:nvPr/>
        </p:nvSpPr>
        <p:spPr>
          <a:xfrm>
            <a:off x="1389645" y="2111028"/>
            <a:ext cx="396000" cy="396000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34B3486D-044B-4ABC-AC17-AD2E7AAB0D6F}"/>
              </a:ext>
            </a:extLst>
          </p:cNvPr>
          <p:cNvSpPr/>
          <p:nvPr/>
        </p:nvSpPr>
        <p:spPr>
          <a:xfrm>
            <a:off x="4651407" y="2821814"/>
            <a:ext cx="180539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>
                <a:latin typeface="Tahoma" pitchFamily="34" charset="0"/>
                <a:cs typeface="Arial" charset="0"/>
              </a:rPr>
              <a:t>Отказаться</a:t>
            </a:r>
            <a:r>
              <a:rPr lang="ru-RU" sz="1400" dirty="0">
                <a:latin typeface="Tahoma" pitchFamily="34" charset="0"/>
                <a:cs typeface="Arial" charset="0"/>
              </a:rPr>
              <a:t> от выгоды, явившейся причиной возникновения конфликта интересов</a:t>
            </a:r>
          </a:p>
        </p:txBody>
      </p:sp>
    </p:spTree>
    <p:extLst>
      <p:ext uri="{BB962C8B-B14F-4D97-AF65-F5344CB8AC3E}">
        <p14:creationId xmlns:p14="http://schemas.microsoft.com/office/powerpoint/2010/main" xmlns="" val="238729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Курск-2">
      <a:dk1>
        <a:srgbClr val="262626"/>
      </a:dk1>
      <a:lt1>
        <a:srgbClr val="FFFFFF"/>
      </a:lt1>
      <a:dk2>
        <a:srgbClr val="C8C8C8"/>
      </a:dk2>
      <a:lt2>
        <a:srgbClr val="E7E6E6"/>
      </a:lt2>
      <a:accent1>
        <a:srgbClr val="3AADA5"/>
      </a:accent1>
      <a:accent2>
        <a:srgbClr val="0080B6"/>
      </a:accent2>
      <a:accent3>
        <a:srgbClr val="3AADA5"/>
      </a:accent3>
      <a:accent4>
        <a:srgbClr val="00ADEE"/>
      </a:accent4>
      <a:accent5>
        <a:srgbClr val="0080B6"/>
      </a:accent5>
      <a:accent6>
        <a:srgbClr val="3AADA5"/>
      </a:accent6>
      <a:hlink>
        <a:srgbClr val="262626"/>
      </a:hlink>
      <a:folHlink>
        <a:srgbClr val="262626"/>
      </a:folHlink>
    </a:clrScheme>
    <a:fontScheme name="Другая 9">
      <a:majorFont>
        <a:latin typeface="Segoe UI Semibold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6270</TotalTime>
  <Words>836</Words>
  <Application>Microsoft Office PowerPoint</Application>
  <PresentationFormat>Экран (16:9)</PresentationFormat>
  <Paragraphs>95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Office Theme</vt:lpstr>
      <vt:lpstr>Слайд 1</vt:lpstr>
      <vt:lpstr>Слайд 2</vt:lpstr>
      <vt:lpstr>Организационные основы  противодействия коррупции</vt:lpstr>
      <vt:lpstr>Конфликт интересов ст. 10 Федерального закона 273-ФЗ</vt:lpstr>
      <vt:lpstr>Причины возникновения конфликта интересов</vt:lpstr>
      <vt:lpstr>Методический инструментарий Минтруда РФ</vt:lpstr>
      <vt:lpstr>Алгоритм квалификации ситуации  в качестве конфликта интересов</vt:lpstr>
      <vt:lpstr>Методический инструментарий Минтруда РФ</vt:lpstr>
      <vt:lpstr>Меры по предупреждению конфликта интересов</vt:lpstr>
      <vt:lpstr>Предлагаемые мероприятия по выявлению конфликта интересов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Elena</cp:lastModifiedBy>
  <cp:revision>1595</cp:revision>
  <cp:lastPrinted>2020-06-08T14:45:22Z</cp:lastPrinted>
  <dcterms:created xsi:type="dcterms:W3CDTF">2018-08-30T06:48:50Z</dcterms:created>
  <dcterms:modified xsi:type="dcterms:W3CDTF">2020-07-23T12:00:54Z</dcterms:modified>
</cp:coreProperties>
</file>